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64" r:id="rId3"/>
    <p:sldId id="257" r:id="rId4"/>
    <p:sldId id="265" r:id="rId5"/>
    <p:sldId id="269" r:id="rId6"/>
    <p:sldId id="268" r:id="rId7"/>
    <p:sldId id="266" r:id="rId8"/>
    <p:sldId id="267" r:id="rId9"/>
    <p:sldId id="270" r:id="rId10"/>
    <p:sldId id="271" r:id="rId11"/>
    <p:sldId id="272" r:id="rId12"/>
    <p:sldId id="273" r:id="rId13"/>
    <p:sldId id="274" r:id="rId14"/>
    <p:sldId id="276" r:id="rId15"/>
    <p:sldId id="279" r:id="rId16"/>
    <p:sldId id="275" r:id="rId17"/>
    <p:sldId id="278" r:id="rId18"/>
    <p:sldId id="281" r:id="rId19"/>
    <p:sldId id="282" r:id="rId20"/>
    <p:sldId id="277" r:id="rId21"/>
    <p:sldId id="283" r:id="rId22"/>
    <p:sldId id="284" r:id="rId23"/>
    <p:sldId id="285" r:id="rId24"/>
    <p:sldId id="286" r:id="rId25"/>
    <p:sldId id="287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2" r:id="rId39"/>
    <p:sldId id="303" r:id="rId40"/>
    <p:sldId id="301" r:id="rId41"/>
    <p:sldId id="259" r:id="rId42"/>
  </p:sldIdLst>
  <p:sldSz cx="12192000" cy="6858000"/>
  <p:notesSz cx="6858000" cy="9144000"/>
  <p:embeddedFontLst>
    <p:embeddedFont>
      <p:font typeface="Cambria Math" panose="02040503050406030204" pitchFamily="18" charset="0"/>
      <p:regular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진영 서" initials="진서" lastIdx="1" clrIdx="0">
    <p:extLst>
      <p:ext uri="{19B8F6BF-5375-455C-9EA6-DF929625EA0E}">
        <p15:presenceInfo xmlns:p15="http://schemas.microsoft.com/office/powerpoint/2012/main" userId="59452e21e2ffa7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467" autoAdjust="0"/>
  </p:normalViewPr>
  <p:slideViewPr>
    <p:cSldViewPr snapToGrid="0">
      <p:cViewPr varScale="1">
        <p:scale>
          <a:sx n="61" d="100"/>
          <a:sy n="61" d="100"/>
        </p:scale>
        <p:origin x="152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06F9E-473F-4EA1-AC4B-C734182B49D4}" type="datetimeFigureOut">
              <a:rPr lang="ko-KR" altLang="en-US" smtClean="0"/>
              <a:t>2025-04-23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7EEF7-1DB7-48DD-A2E0-3CB479E1E1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697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411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E2FB9-FAB4-DFA7-AAC3-13C74BE54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179B89-1B64-5DE7-72CA-C70D7B978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23CC9A-8A4C-888C-0E5B-CF8EF75F5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Transformer</a:t>
            </a:r>
            <a:r>
              <a:rPr lang="ko-KR" altLang="en-US" dirty="0"/>
              <a:t>가 </a:t>
            </a:r>
            <a:r>
              <a:rPr lang="en-US" altLang="ko-KR" dirty="0"/>
              <a:t>Bag of words prediction</a:t>
            </a:r>
            <a:r>
              <a:rPr lang="ko-KR" altLang="en-US" dirty="0"/>
              <a:t>에 비해 </a:t>
            </a:r>
            <a:r>
              <a:rPr lang="en-US" altLang="ko-KR" dirty="0"/>
              <a:t>3</a:t>
            </a:r>
            <a:r>
              <a:rPr lang="ko-KR" altLang="en-US" dirty="0"/>
              <a:t>배 이미지를 많이 필요로 해서 비효율적</a:t>
            </a:r>
            <a:endParaRPr lang="en-US" altLang="ko-KR" dirty="0"/>
          </a:p>
          <a:p>
            <a:r>
              <a:rPr lang="ko-KR" altLang="en-US" dirty="0"/>
              <a:t>주황색</a:t>
            </a:r>
            <a:r>
              <a:rPr lang="en-US" altLang="ko-KR" dirty="0"/>
              <a:t>, </a:t>
            </a:r>
            <a:r>
              <a:rPr lang="ko-KR" altLang="en-US" dirty="0"/>
              <a:t>파란색 그래프를 보면 두 경우 모두 </a:t>
            </a:r>
            <a:r>
              <a:rPr lang="en-US" altLang="ko-KR" dirty="0"/>
              <a:t>prediction objective,</a:t>
            </a:r>
            <a:r>
              <a:rPr lang="ko-KR" altLang="en-US" dirty="0"/>
              <a:t> 단어를 예측하는 것을 목표로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애초에 두 경우 모두 </a:t>
            </a:r>
            <a:r>
              <a:rPr lang="en-US" altLang="ko-KR" dirty="0"/>
              <a:t>exact word</a:t>
            </a:r>
            <a:r>
              <a:rPr lang="ko-KR" altLang="en-US" dirty="0"/>
              <a:t>를 맞춰야 해서 </a:t>
            </a:r>
            <a:r>
              <a:rPr lang="en-US" altLang="ko-KR" dirty="0"/>
              <a:t>difficult task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704DC8-FCE6-28EA-0385-228C28D289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964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5FE64-B452-3DD9-9874-F41FEA3FA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7F4B8B-C8BC-4FE1-9CD8-03FDE4FCB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CF2250-5379-B338-3E3E-C5DDC3A67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연구에서</a:t>
            </a:r>
            <a:r>
              <a:rPr lang="en-US" altLang="ko-KR" dirty="0"/>
              <a:t> contrastive learning</a:t>
            </a:r>
            <a:r>
              <a:rPr lang="ko-KR" altLang="en-US" dirty="0"/>
              <a:t>이 </a:t>
            </a:r>
            <a:r>
              <a:rPr lang="en-US" altLang="ko-KR" dirty="0"/>
              <a:t>generative model</a:t>
            </a:r>
            <a:r>
              <a:rPr lang="ko-KR" altLang="en-US" dirty="0"/>
              <a:t>과 같은 </a:t>
            </a:r>
            <a:r>
              <a:rPr lang="en-US" altLang="ko-KR" dirty="0"/>
              <a:t>predictive objective</a:t>
            </a:r>
            <a:r>
              <a:rPr lang="ko-KR" altLang="en-US" dirty="0"/>
              <a:t>에 비해서 효과적이고</a:t>
            </a:r>
            <a:r>
              <a:rPr lang="en-US" altLang="ko-KR" dirty="0"/>
              <a:t>, compute</a:t>
            </a:r>
            <a:r>
              <a:rPr lang="ko-KR" altLang="en-US" dirty="0"/>
              <a:t>도 효율적이라는 것이 밝혀졌다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저자들은 이러한 </a:t>
            </a:r>
            <a:r>
              <a:rPr lang="en-US" altLang="ko-KR" dirty="0"/>
              <a:t>Prediction objective</a:t>
            </a:r>
            <a:r>
              <a:rPr lang="ko-KR" altLang="en-US" dirty="0"/>
              <a:t>를 우회하여 잠재적으로 더 쉬운 </a:t>
            </a:r>
            <a:r>
              <a:rPr lang="en-US" altLang="ko-KR" dirty="0"/>
              <a:t>proxy task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r>
              <a:rPr lang="ko-KR" altLang="en-US" dirty="0"/>
              <a:t>이미지에서 </a:t>
            </a:r>
            <a:r>
              <a:rPr lang="en-US" altLang="ko-KR" dirty="0"/>
              <a:t>text</a:t>
            </a:r>
            <a:r>
              <a:rPr lang="ko-KR" altLang="en-US" dirty="0"/>
              <a:t>를 정확하게 생성하지 않고</a:t>
            </a:r>
            <a:r>
              <a:rPr lang="en-US" altLang="ko-KR" dirty="0"/>
              <a:t>, contrastive </a:t>
            </a:r>
            <a:r>
              <a:rPr lang="ko-KR" altLang="en-US" dirty="0"/>
              <a:t>방식으로 </a:t>
            </a:r>
            <a:r>
              <a:rPr lang="en-US" altLang="ko-KR" dirty="0"/>
              <a:t>image</a:t>
            </a:r>
            <a:r>
              <a:rPr lang="ko-KR" altLang="en-US" dirty="0"/>
              <a:t>와 </a:t>
            </a:r>
            <a:r>
              <a:rPr lang="en-US" altLang="ko-KR" dirty="0"/>
              <a:t>text</a:t>
            </a:r>
            <a:r>
              <a:rPr lang="ko-KR" altLang="en-US" dirty="0"/>
              <a:t>가 일치하는 것을 찾는 </a:t>
            </a:r>
            <a:r>
              <a:rPr lang="en-US" altLang="ko-KR" dirty="0"/>
              <a:t>task</a:t>
            </a:r>
            <a:r>
              <a:rPr lang="ko-KR" altLang="en-US" dirty="0"/>
              <a:t>로 변하였다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</a:t>
            </a:r>
            <a:r>
              <a:rPr lang="en-US" altLang="ko-KR" dirty="0"/>
              <a:t>ImageNet</a:t>
            </a:r>
            <a:r>
              <a:rPr lang="ko-KR" altLang="en-US" dirty="0"/>
              <a:t> </a:t>
            </a:r>
            <a:r>
              <a:rPr lang="en-US" altLang="ko-KR" dirty="0"/>
              <a:t>zero shot</a:t>
            </a:r>
            <a:r>
              <a:rPr lang="ko-KR" altLang="en-US" dirty="0"/>
              <a:t>에서 </a:t>
            </a:r>
            <a:r>
              <a:rPr lang="en-US" altLang="ko-KR" dirty="0"/>
              <a:t>prediction objective</a:t>
            </a:r>
            <a:r>
              <a:rPr lang="ko-KR" altLang="en-US" dirty="0"/>
              <a:t>에 비해서 </a:t>
            </a:r>
            <a:r>
              <a:rPr lang="en-US" altLang="ko-KR" dirty="0"/>
              <a:t>4</a:t>
            </a:r>
            <a:r>
              <a:rPr lang="ko-KR" altLang="en-US" dirty="0"/>
              <a:t>배의 효율이 있었다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73177E-66B2-C2B5-B7D5-CD62ACDB8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80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F1D1F-9273-92D9-C519-7F4C27DDD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91AB0E-5470-0DD8-BCC8-839E90826E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7C4A33-86FF-91D0-1ABE-F9C028A62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CLIP</a:t>
            </a:r>
            <a:r>
              <a:rPr lang="ko-KR" altLang="en-US" dirty="0"/>
              <a:t>은 </a:t>
            </a:r>
            <a:r>
              <a:rPr lang="en-US" altLang="ko-KR" dirty="0"/>
              <a:t>N</a:t>
            </a:r>
            <a:r>
              <a:rPr lang="ko-KR" altLang="en-US" dirty="0"/>
              <a:t>개의 </a:t>
            </a:r>
            <a:r>
              <a:rPr lang="en-US" altLang="ko-KR" dirty="0"/>
              <a:t>batch</a:t>
            </a:r>
            <a:r>
              <a:rPr lang="ko-KR" altLang="en-US" dirty="0"/>
              <a:t>에서 학습이 이루어진다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 by N</a:t>
            </a:r>
            <a:r>
              <a:rPr lang="ko-KR" altLang="en-US" dirty="0"/>
              <a:t>의 가능한 </a:t>
            </a:r>
            <a:r>
              <a:rPr lang="en-US" altLang="ko-KR" dirty="0"/>
              <a:t>pair</a:t>
            </a:r>
            <a:r>
              <a:rPr lang="ko-KR" altLang="en-US" dirty="0"/>
              <a:t>에서 실제로 </a:t>
            </a:r>
            <a:r>
              <a:rPr lang="en-US" altLang="ko-KR" dirty="0"/>
              <a:t>pair</a:t>
            </a:r>
            <a:r>
              <a:rPr lang="ko-KR" altLang="en-US" dirty="0"/>
              <a:t>를 예측한다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</a:t>
            </a:r>
            <a:r>
              <a:rPr lang="en-US" altLang="ko-KR" dirty="0"/>
              <a:t>Image, text encode</a:t>
            </a:r>
            <a:r>
              <a:rPr lang="ko-KR" altLang="en-US" dirty="0"/>
              <a:t>는 같이 </a:t>
            </a:r>
            <a:r>
              <a:rPr lang="en-US" altLang="ko-KR" dirty="0"/>
              <a:t>jointly </a:t>
            </a:r>
            <a:r>
              <a:rPr lang="ko-KR" altLang="en-US" dirty="0"/>
              <a:t>학습이 일어나고</a:t>
            </a:r>
            <a:r>
              <a:rPr lang="en-US" altLang="ko-KR" dirty="0"/>
              <a:t>, </a:t>
            </a:r>
            <a:r>
              <a:rPr lang="ko-KR" altLang="en-US" dirty="0"/>
              <a:t>학습의 목적은 </a:t>
            </a:r>
            <a:r>
              <a:rPr lang="en-US" altLang="ko-KR" dirty="0"/>
              <a:t>N </a:t>
            </a:r>
            <a:r>
              <a:rPr lang="ko-KR" altLang="en-US" dirty="0"/>
              <a:t>실제 </a:t>
            </a:r>
            <a:r>
              <a:rPr lang="en-US" altLang="ko-KR" dirty="0"/>
              <a:t>pair</a:t>
            </a:r>
            <a:r>
              <a:rPr lang="ko-KR" altLang="en-US" dirty="0"/>
              <a:t>의 </a:t>
            </a:r>
            <a:r>
              <a:rPr lang="en-US" altLang="ko-KR" dirty="0"/>
              <a:t>cosine sim maximize, </a:t>
            </a:r>
            <a:r>
              <a:rPr lang="ko-KR" altLang="en-US" dirty="0"/>
              <a:t>나머지 </a:t>
            </a:r>
            <a:r>
              <a:rPr lang="en-US" altLang="ko-KR" dirty="0"/>
              <a:t>pair</a:t>
            </a:r>
            <a:r>
              <a:rPr lang="ko-KR" altLang="en-US" dirty="0"/>
              <a:t>의 </a:t>
            </a:r>
            <a:r>
              <a:rPr lang="en-US" altLang="ko-KR" dirty="0"/>
              <a:t>cosine sim minimize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BEEEA6-CB8B-CFC6-7F77-1D99FBE689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719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그림으로 나타내면 다음과 같다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Image text encoder</a:t>
            </a:r>
            <a:r>
              <a:rPr lang="ko-KR" altLang="en-US" dirty="0"/>
              <a:t>는 </a:t>
            </a:r>
            <a:r>
              <a:rPr lang="en-US" altLang="ko-KR" dirty="0"/>
              <a:t>jointly </a:t>
            </a:r>
            <a:r>
              <a:rPr lang="ko-KR" altLang="en-US" dirty="0"/>
              <a:t>학습되어 </a:t>
            </a:r>
            <a:r>
              <a:rPr lang="en-US" altLang="ko-KR" dirty="0"/>
              <a:t>batch</a:t>
            </a:r>
            <a:r>
              <a:rPr lang="ko-KR" altLang="en-US" dirty="0"/>
              <a:t>에 대해 대각선의 </a:t>
            </a:r>
            <a:r>
              <a:rPr lang="en-US" altLang="ko-KR" dirty="0"/>
              <a:t>cosine similarity</a:t>
            </a:r>
            <a:r>
              <a:rPr lang="ko-KR" altLang="en-US" dirty="0"/>
              <a:t>를 </a:t>
            </a:r>
            <a:r>
              <a:rPr lang="en-US" altLang="ko-KR" dirty="0"/>
              <a:t>maximize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920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83232-F3F7-6397-44E5-97F1D42D1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A37072-43DC-EAA9-9D55-A88E37F44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1A60EF-94BE-072D-3708-D304BC8DC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CLIP</a:t>
            </a:r>
            <a:r>
              <a:rPr lang="ko-KR" altLang="en-US" dirty="0"/>
              <a:t>은 </a:t>
            </a:r>
            <a:r>
              <a:rPr lang="en-US" altLang="ko-KR" dirty="0"/>
              <a:t>ImageNet </a:t>
            </a:r>
            <a:r>
              <a:rPr lang="ko-KR" altLang="en-US" dirty="0"/>
              <a:t>등에서 </a:t>
            </a:r>
            <a:r>
              <a:rPr lang="en-US" altLang="ko-KR" dirty="0"/>
              <a:t>pretrain</a:t>
            </a:r>
            <a:r>
              <a:rPr lang="ko-KR" altLang="en-US" dirty="0"/>
              <a:t>된 </a:t>
            </a:r>
            <a:r>
              <a:rPr lang="en-US" altLang="ko-KR" dirty="0"/>
              <a:t>encoder </a:t>
            </a:r>
            <a:r>
              <a:rPr lang="ko-KR" altLang="en-US" dirty="0"/>
              <a:t>없이 </a:t>
            </a:r>
            <a:r>
              <a:rPr lang="en-US" altLang="ko-KR" dirty="0"/>
              <a:t>image encode</a:t>
            </a:r>
            <a:r>
              <a:rPr lang="ko-KR" altLang="en-US" dirty="0"/>
              <a:t>와 </a:t>
            </a:r>
            <a:r>
              <a:rPr lang="en-US" altLang="ko-KR" dirty="0"/>
              <a:t>text encode</a:t>
            </a:r>
            <a:r>
              <a:rPr lang="ko-KR" altLang="en-US" dirty="0"/>
              <a:t>를 </a:t>
            </a:r>
            <a:r>
              <a:rPr lang="en-US" altLang="ko-KR" dirty="0"/>
              <a:t>scratch</a:t>
            </a:r>
            <a:r>
              <a:rPr lang="ko-KR" altLang="en-US" dirty="0"/>
              <a:t>에서 학습하였다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</a:t>
            </a:r>
            <a:r>
              <a:rPr lang="en-US" altLang="ko-KR" dirty="0"/>
              <a:t>, encode</a:t>
            </a:r>
            <a:r>
              <a:rPr lang="ko-KR" altLang="en-US" dirty="0"/>
              <a:t>에서 </a:t>
            </a:r>
            <a:r>
              <a:rPr lang="en-US" altLang="ko-KR" dirty="0"/>
              <a:t>contrastive space</a:t>
            </a:r>
            <a:r>
              <a:rPr lang="ko-KR" altLang="en-US" dirty="0"/>
              <a:t>로 </a:t>
            </a:r>
            <a:r>
              <a:rPr lang="en-US" altLang="ko-KR" dirty="0"/>
              <a:t>projection</a:t>
            </a:r>
            <a:r>
              <a:rPr lang="ko-KR" altLang="en-US" dirty="0"/>
              <a:t>할 때는 </a:t>
            </a:r>
            <a:r>
              <a:rPr lang="en-US" altLang="ko-KR" dirty="0"/>
              <a:t>non-linear </a:t>
            </a:r>
            <a:r>
              <a:rPr lang="ko-KR" altLang="en-US" dirty="0"/>
              <a:t>대신 일반적인 </a:t>
            </a:r>
            <a:r>
              <a:rPr lang="en-US" altLang="ko-KR" dirty="0"/>
              <a:t>linear projection</a:t>
            </a:r>
            <a:r>
              <a:rPr lang="ko-KR" altLang="en-US" dirty="0"/>
              <a:t>을 사용하였다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두가지 버전에서 학습 효율의 차이를 발견하지 못하였다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0018BD-D90A-03BF-0F38-C3EE171C9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528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BF724-7E1B-8639-DD79-8E2AAC6D0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6215E0-07B6-6A0C-968A-3172524B0E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08C66B-5718-FE0C-4D8A-68BB80726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Image encode</a:t>
            </a:r>
            <a:r>
              <a:rPr lang="ko-KR" altLang="en-US" dirty="0"/>
              <a:t>의 </a:t>
            </a:r>
            <a:r>
              <a:rPr lang="en-US" altLang="ko-KR" dirty="0"/>
              <a:t>baseline</a:t>
            </a:r>
            <a:r>
              <a:rPr lang="ko-KR" altLang="en-US" dirty="0"/>
              <a:t>인 </a:t>
            </a:r>
            <a:r>
              <a:rPr lang="en-US" altLang="ko-KR" dirty="0" err="1"/>
              <a:t>resnet</a:t>
            </a:r>
            <a:r>
              <a:rPr lang="en-US" altLang="ko-KR" dirty="0"/>
              <a:t> 50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en-US" altLang="ko-KR" dirty="0" err="1"/>
              <a:t>ViT</a:t>
            </a:r>
            <a:r>
              <a:rPr lang="ko-KR" altLang="en-US" dirty="0"/>
              <a:t>를 살짝 변형하여 사용하였음</a:t>
            </a:r>
            <a:endParaRPr lang="en-US" altLang="ko-KR" dirty="0"/>
          </a:p>
          <a:p>
            <a:r>
              <a:rPr lang="en-US" altLang="ko-KR" dirty="0"/>
              <a:t>Text</a:t>
            </a:r>
            <a:r>
              <a:rPr lang="ko-KR" altLang="en-US" dirty="0"/>
              <a:t> </a:t>
            </a:r>
            <a:r>
              <a:rPr lang="en-US" altLang="ko-KR" dirty="0"/>
              <a:t>encode</a:t>
            </a:r>
            <a:r>
              <a:rPr lang="ko-KR" altLang="en-US" dirty="0"/>
              <a:t>로는 </a:t>
            </a:r>
            <a:r>
              <a:rPr lang="en-US" altLang="ko-KR" dirty="0"/>
              <a:t>GPT-1</a:t>
            </a:r>
            <a:r>
              <a:rPr lang="ko-KR" altLang="en-US" dirty="0"/>
              <a:t>을 사용하였으며</a:t>
            </a:r>
            <a:r>
              <a:rPr lang="en-US" altLang="ko-KR" dirty="0"/>
              <a:t>, </a:t>
            </a:r>
            <a:r>
              <a:rPr lang="ko-KR" altLang="en-US" dirty="0"/>
              <a:t>자세한 </a:t>
            </a:r>
            <a:r>
              <a:rPr lang="en-US" altLang="ko-KR" dirty="0"/>
              <a:t>detail</a:t>
            </a:r>
            <a:r>
              <a:rPr lang="ko-KR" altLang="en-US" dirty="0"/>
              <a:t>은 참고</a:t>
            </a:r>
            <a:endParaRPr lang="en-US" altLang="ko-KR" dirty="0"/>
          </a:p>
          <a:p>
            <a:r>
              <a:rPr lang="en-US" altLang="ko-KR" dirty="0"/>
              <a:t>EOS token</a:t>
            </a:r>
            <a:r>
              <a:rPr lang="ko-KR" altLang="en-US" dirty="0"/>
              <a:t>의 </a:t>
            </a:r>
            <a:r>
              <a:rPr lang="en-US" altLang="ko-KR" dirty="0"/>
              <a:t>highest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 </a:t>
            </a:r>
            <a:r>
              <a:rPr lang="en-US" altLang="ko-KR" dirty="0"/>
              <a:t>activation</a:t>
            </a:r>
            <a:r>
              <a:rPr lang="ko-KR" altLang="en-US" dirty="0"/>
              <a:t>을 </a:t>
            </a:r>
            <a:r>
              <a:rPr lang="en-US" altLang="ko-KR" dirty="0"/>
              <a:t>feature</a:t>
            </a:r>
            <a:r>
              <a:rPr lang="ko-KR" altLang="en-US" dirty="0"/>
              <a:t>로 사용하였다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7A8ED3-830B-091C-56DE-C037A552E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716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03087-CA1E-1BA4-34D4-D47300FA1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A1E92C-0C0C-615D-1345-F59D7FB6EB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BD4708-6AD2-FD33-A157-AADDA52C25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Resnet</a:t>
            </a:r>
            <a:r>
              <a:rPr lang="ko-KR" altLang="en-US" dirty="0"/>
              <a:t>은 </a:t>
            </a:r>
            <a:r>
              <a:rPr lang="en-US" altLang="ko-KR" dirty="0"/>
              <a:t>5</a:t>
            </a:r>
            <a:r>
              <a:rPr lang="ko-KR" altLang="en-US" dirty="0"/>
              <a:t>개를 학습했다</a:t>
            </a:r>
            <a:r>
              <a:rPr lang="en-US" altLang="ko-KR" dirty="0"/>
              <a:t>. 50, 101</a:t>
            </a:r>
            <a:r>
              <a:rPr lang="ko-KR" altLang="en-US" dirty="0"/>
              <a:t>과 </a:t>
            </a:r>
            <a:r>
              <a:rPr lang="en-US" altLang="ko-KR" dirty="0" err="1"/>
              <a:t>efficientnet</a:t>
            </a:r>
            <a:r>
              <a:rPr lang="en-US" altLang="ko-KR" dirty="0"/>
              <a:t> style</a:t>
            </a:r>
            <a:r>
              <a:rPr lang="ko-KR" altLang="en-US" dirty="0"/>
              <a:t>로 </a:t>
            </a:r>
            <a:r>
              <a:rPr lang="en-US" altLang="ko-KR" dirty="0"/>
              <a:t>width, depth, resolution</a:t>
            </a:r>
            <a:r>
              <a:rPr lang="ko-KR" altLang="en-US" dirty="0"/>
              <a:t>을 증가시켜 </a:t>
            </a:r>
            <a:r>
              <a:rPr lang="en-US" altLang="ko-KR" dirty="0"/>
              <a:t>compute</a:t>
            </a:r>
            <a:r>
              <a:rPr lang="ko-KR" altLang="en-US" dirty="0"/>
              <a:t>가 </a:t>
            </a:r>
            <a:r>
              <a:rPr lang="en-US" altLang="ko-KR" dirty="0"/>
              <a:t>4, 16, 64</a:t>
            </a:r>
            <a:r>
              <a:rPr lang="ko-KR" altLang="en-US" dirty="0"/>
              <a:t>배 많은 모델을 만들었다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ViT</a:t>
            </a:r>
            <a:r>
              <a:rPr lang="ko-KR" altLang="en-US" dirty="0"/>
              <a:t>는 </a:t>
            </a:r>
            <a:r>
              <a:rPr lang="en-US" altLang="ko-KR" dirty="0"/>
              <a:t>3</a:t>
            </a:r>
            <a:r>
              <a:rPr lang="ko-KR" altLang="en-US" dirty="0"/>
              <a:t>가지를 사용하였다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Training detail</a:t>
            </a:r>
            <a:r>
              <a:rPr lang="ko-KR" altLang="en-US" dirty="0"/>
              <a:t>은 너무 길어서 논문을 참고</a:t>
            </a:r>
            <a:endParaRPr lang="en-US" altLang="ko-KR" dirty="0"/>
          </a:p>
          <a:p>
            <a:r>
              <a:rPr lang="ko-KR" altLang="en-US" dirty="0"/>
              <a:t>제일 큰 모델들이 </a:t>
            </a:r>
            <a:r>
              <a:rPr lang="en-US" altLang="ko-KR" dirty="0"/>
              <a:t>V100 </a:t>
            </a:r>
            <a:r>
              <a:rPr lang="ko-KR" altLang="en-US" dirty="0" err="1"/>
              <a:t>몇백개로</a:t>
            </a:r>
            <a:r>
              <a:rPr lang="ko-KR" altLang="en-US" dirty="0"/>
              <a:t> </a:t>
            </a:r>
            <a:r>
              <a:rPr lang="ko-KR" altLang="en-US" dirty="0" err="1"/>
              <a:t>몇주가</a:t>
            </a:r>
            <a:r>
              <a:rPr lang="ko-KR" altLang="en-US" dirty="0"/>
              <a:t> 걸림</a:t>
            </a:r>
            <a:r>
              <a:rPr lang="en-US" altLang="ko-KR" dirty="0"/>
              <a:t>, efficient </a:t>
            </a:r>
            <a:r>
              <a:rPr lang="ko-KR" altLang="en-US" dirty="0"/>
              <a:t>하다고 하지만 아무래도 이미지가 많아서 </a:t>
            </a:r>
            <a:r>
              <a:rPr lang="ko-KR" altLang="en-US" dirty="0" err="1"/>
              <a:t>오래걸린듯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추가로</a:t>
            </a:r>
            <a:r>
              <a:rPr lang="en-US" altLang="ko-KR" dirty="0"/>
              <a:t> </a:t>
            </a:r>
            <a:r>
              <a:rPr lang="en-US" altLang="ko-KR" dirty="0" err="1"/>
              <a:t>ViT</a:t>
            </a:r>
            <a:r>
              <a:rPr lang="en-US" altLang="ko-KR" dirty="0"/>
              <a:t>-L/14</a:t>
            </a:r>
            <a:r>
              <a:rPr lang="ko-KR" altLang="en-US" dirty="0"/>
              <a:t>는 </a:t>
            </a:r>
            <a:r>
              <a:rPr lang="en-US" altLang="ko-KR" dirty="0"/>
              <a:t>224</a:t>
            </a:r>
            <a:r>
              <a:rPr lang="ko-KR" altLang="en-US" dirty="0"/>
              <a:t>에서 </a:t>
            </a:r>
            <a:r>
              <a:rPr lang="en-US" altLang="ko-KR" dirty="0"/>
              <a:t>resolution</a:t>
            </a:r>
            <a:r>
              <a:rPr lang="ko-KR" altLang="en-US" dirty="0"/>
              <a:t>을 올린 </a:t>
            </a:r>
            <a:r>
              <a:rPr lang="en-US" altLang="ko-KR" dirty="0"/>
              <a:t>336px</a:t>
            </a:r>
            <a:r>
              <a:rPr lang="ko-KR" altLang="en-US" dirty="0"/>
              <a:t>에서 </a:t>
            </a:r>
            <a:r>
              <a:rPr lang="en-US" altLang="ko-KR" dirty="0"/>
              <a:t>1 epoch</a:t>
            </a:r>
            <a:r>
              <a:rPr lang="ko-KR" altLang="en-US" dirty="0"/>
              <a:t>을 추가 학습하여 성능을 올렸다</a:t>
            </a:r>
            <a:r>
              <a:rPr lang="en-US" altLang="ko-KR" dirty="0"/>
              <a:t>. </a:t>
            </a:r>
            <a:r>
              <a:rPr lang="ko-KR" altLang="en-US" dirty="0"/>
              <a:t>앞으로 </a:t>
            </a:r>
            <a:r>
              <a:rPr lang="en-US" altLang="ko-KR" dirty="0"/>
              <a:t>CLIP</a:t>
            </a:r>
            <a:r>
              <a:rPr lang="ko-KR" altLang="en-US" dirty="0"/>
              <a:t>이라고 불리는 모델은 모두 이 모델을 의미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59F006-E320-E6E7-0A1F-0650B2966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589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DB08C-ED1A-7271-4CE2-630D9B850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188EAB-3E9D-9DEF-36AE-8AF316F49F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D22026-16BE-1A5D-5EF3-2F6BF5135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Zero shot: unseen object category</a:t>
            </a:r>
            <a:r>
              <a:rPr lang="ko-KR" altLang="en-US" dirty="0"/>
              <a:t>를 </a:t>
            </a:r>
            <a:r>
              <a:rPr lang="en-US" altLang="ko-KR" dirty="0"/>
              <a:t>classification </a:t>
            </a:r>
            <a:r>
              <a:rPr lang="ko-KR" altLang="en-US" dirty="0"/>
              <a:t>하는 것</a:t>
            </a:r>
            <a:endParaRPr lang="en-US" altLang="ko-KR" dirty="0"/>
          </a:p>
          <a:p>
            <a:r>
              <a:rPr lang="ko-KR" altLang="en-US" dirty="0"/>
              <a:t>이를 확장해서 </a:t>
            </a:r>
            <a:r>
              <a:rPr lang="en-US" altLang="ko-KR" dirty="0"/>
              <a:t>unseen dataset</a:t>
            </a:r>
            <a:r>
              <a:rPr lang="ko-KR" altLang="en-US" dirty="0"/>
              <a:t>에 대해 </a:t>
            </a:r>
            <a:r>
              <a:rPr lang="en-US" altLang="ko-KR" dirty="0"/>
              <a:t>generalization</a:t>
            </a:r>
            <a:r>
              <a:rPr lang="ko-KR" altLang="en-US" dirty="0"/>
              <a:t>하는 능력을 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CLIP</a:t>
            </a:r>
            <a:r>
              <a:rPr lang="ko-KR" altLang="en-US" dirty="0"/>
              <a:t>에서 </a:t>
            </a:r>
            <a:r>
              <a:rPr lang="en-US" altLang="ko-KR" dirty="0"/>
              <a:t>zero shot</a:t>
            </a:r>
            <a:r>
              <a:rPr lang="ko-KR" altLang="en-US" dirty="0"/>
              <a:t>으로 </a:t>
            </a:r>
            <a:r>
              <a:rPr lang="en-US" altLang="ko-KR" dirty="0"/>
              <a:t>inference</a:t>
            </a:r>
            <a:r>
              <a:rPr lang="ko-KR" altLang="en-US" dirty="0"/>
              <a:t>는 어떻게 이루어질까</a:t>
            </a:r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/>
              <a:t>Dataset</a:t>
            </a:r>
            <a:r>
              <a:rPr lang="ko-KR" altLang="en-US" dirty="0"/>
              <a:t>의 모든 </a:t>
            </a:r>
            <a:r>
              <a:rPr lang="en-US" altLang="ko-KR" dirty="0"/>
              <a:t>class</a:t>
            </a:r>
            <a:r>
              <a:rPr lang="ko-KR" altLang="en-US" dirty="0"/>
              <a:t>를 </a:t>
            </a:r>
            <a:r>
              <a:rPr lang="en-US" altLang="ko-KR" dirty="0"/>
              <a:t>template</a:t>
            </a:r>
            <a:r>
              <a:rPr lang="ko-KR" altLang="en-US" dirty="0"/>
              <a:t>을 통해 </a:t>
            </a:r>
            <a:r>
              <a:rPr lang="en-US" altLang="ko-KR" dirty="0"/>
              <a:t>text</a:t>
            </a:r>
            <a:r>
              <a:rPr lang="ko-KR" altLang="en-US" dirty="0"/>
              <a:t>로 전환합니다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 </a:t>
            </a:r>
            <a:r>
              <a:rPr lang="en-US" altLang="ko-KR" dirty="0"/>
              <a:t>text encode</a:t>
            </a:r>
            <a:r>
              <a:rPr lang="ko-KR" altLang="en-US" dirty="0"/>
              <a:t>로 </a:t>
            </a:r>
            <a:r>
              <a:rPr lang="en-US" altLang="ko-KR" dirty="0"/>
              <a:t>embedding</a:t>
            </a:r>
            <a:r>
              <a:rPr lang="ko-KR" altLang="en-US" dirty="0"/>
              <a:t>하여 </a:t>
            </a:r>
            <a:r>
              <a:rPr lang="en-US" altLang="ko-KR" dirty="0" err="1"/>
              <a:t>featur</a:t>
            </a:r>
            <a:r>
              <a:rPr lang="ko-KR" altLang="en-US" dirty="0"/>
              <a:t>를 만든다</a:t>
            </a:r>
            <a:r>
              <a:rPr lang="en-US" altLang="ko-KR" dirty="0"/>
              <a:t>. Inference</a:t>
            </a:r>
            <a:r>
              <a:rPr lang="ko-KR" altLang="en-US" dirty="0"/>
              <a:t>하고 싶은 </a:t>
            </a:r>
            <a:r>
              <a:rPr lang="en-US" altLang="ko-KR" dirty="0"/>
              <a:t>image</a:t>
            </a:r>
            <a:r>
              <a:rPr lang="ko-KR" altLang="en-US" dirty="0"/>
              <a:t>는 </a:t>
            </a:r>
            <a:r>
              <a:rPr lang="en-US" altLang="ko-KR" dirty="0"/>
              <a:t>image encode</a:t>
            </a:r>
            <a:r>
              <a:rPr lang="ko-KR" altLang="en-US" dirty="0"/>
              <a:t>를 통과하여 </a:t>
            </a:r>
            <a:r>
              <a:rPr lang="en-US" altLang="ko-KR" dirty="0" err="1"/>
              <a:t>featur</a:t>
            </a:r>
            <a:r>
              <a:rPr lang="ko-KR" altLang="en-US" dirty="0"/>
              <a:t>가 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이들 간의 </a:t>
            </a:r>
            <a:r>
              <a:rPr lang="en-US" altLang="ko-KR" dirty="0"/>
              <a:t>cosine </a:t>
            </a:r>
            <a:r>
              <a:rPr lang="en-US" altLang="ko-KR" dirty="0" err="1"/>
              <a:t>similarit</a:t>
            </a:r>
            <a:r>
              <a:rPr lang="ko-KR" altLang="en-US" dirty="0"/>
              <a:t>가 계산되어 </a:t>
            </a:r>
            <a:r>
              <a:rPr lang="en-US" altLang="ko-KR" dirty="0" err="1"/>
              <a:t>softmax</a:t>
            </a:r>
            <a:r>
              <a:rPr lang="ko-KR" altLang="en-US" dirty="0"/>
              <a:t>를 통과하면 </a:t>
            </a:r>
            <a:r>
              <a:rPr lang="en-US" altLang="ko-KR" dirty="0"/>
              <a:t>class </a:t>
            </a:r>
            <a:r>
              <a:rPr lang="ko-KR" altLang="en-US" dirty="0"/>
              <a:t>별 확률을 계산할 </a:t>
            </a:r>
            <a:r>
              <a:rPr lang="ko-KR" altLang="en-US" dirty="0" err="1"/>
              <a:t>ㅅ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344CA3-280F-2E05-2272-B76FD4C0C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308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DDF6F-3D33-EEA1-4A96-1BE9FC526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096B56-D68E-73DB-8228-351321819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53DC8A-9379-9515-4D1A-82D17FBCB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그림으로 나타내면 다음과 같다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Image text encoder</a:t>
            </a:r>
            <a:r>
              <a:rPr lang="ko-KR" altLang="en-US" dirty="0"/>
              <a:t>는 </a:t>
            </a:r>
            <a:r>
              <a:rPr lang="en-US" altLang="ko-KR" dirty="0"/>
              <a:t>jointly </a:t>
            </a:r>
            <a:r>
              <a:rPr lang="ko-KR" altLang="en-US" dirty="0"/>
              <a:t>학습되어 </a:t>
            </a:r>
            <a:r>
              <a:rPr lang="en-US" altLang="ko-KR" dirty="0"/>
              <a:t>batch</a:t>
            </a:r>
            <a:r>
              <a:rPr lang="ko-KR" altLang="en-US" dirty="0"/>
              <a:t>에 대해 대각선의 </a:t>
            </a:r>
            <a:r>
              <a:rPr lang="en-US" altLang="ko-KR" dirty="0"/>
              <a:t>cosine similarity</a:t>
            </a:r>
            <a:r>
              <a:rPr lang="ko-KR" altLang="en-US" dirty="0"/>
              <a:t>를 </a:t>
            </a:r>
            <a:r>
              <a:rPr lang="en-US" altLang="ko-KR" dirty="0"/>
              <a:t>maximize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220421-ACD1-2B88-7115-D2B96139DA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617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6FEC3-B45B-1B60-0DF2-4BF7183CD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065643-7B18-D6E9-3864-5AB7D1F14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929632-CDC6-C907-0D25-EA5F02E320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Zero shot</a:t>
            </a:r>
            <a:r>
              <a:rPr lang="ko-KR" altLang="en-US" dirty="0"/>
              <a:t>으로 </a:t>
            </a:r>
            <a:r>
              <a:rPr lang="en-US" altLang="ko-KR" dirty="0"/>
              <a:t>text</a:t>
            </a:r>
            <a:r>
              <a:rPr lang="ko-KR" altLang="en-US" dirty="0"/>
              <a:t>를 맞히는 모델은 이 연구 이전에는 대표적으로 </a:t>
            </a:r>
            <a:r>
              <a:rPr lang="en-US" altLang="ko-KR" dirty="0"/>
              <a:t>visual n-gram</a:t>
            </a:r>
          </a:p>
          <a:p>
            <a:r>
              <a:rPr lang="en-US" altLang="ko-KR" dirty="0"/>
              <a:t>Visual n-gram</a:t>
            </a:r>
            <a:r>
              <a:rPr lang="ko-KR" altLang="en-US" dirty="0"/>
              <a:t>은 모델이 </a:t>
            </a:r>
            <a:r>
              <a:rPr lang="en-US" altLang="ko-KR" dirty="0"/>
              <a:t>image</a:t>
            </a:r>
            <a:r>
              <a:rPr lang="ko-KR" altLang="en-US" dirty="0"/>
              <a:t>가 주어졌을 때 </a:t>
            </a:r>
            <a:r>
              <a:rPr lang="en-US" altLang="ko-KR" dirty="0"/>
              <a:t>n-gram</a:t>
            </a:r>
            <a:r>
              <a:rPr lang="ko-KR" altLang="en-US" dirty="0"/>
              <a:t>이 나올 확률을 예측하는 모델</a:t>
            </a:r>
            <a:endParaRPr lang="en-US" altLang="ko-KR" dirty="0"/>
          </a:p>
          <a:p>
            <a:r>
              <a:rPr lang="ko-KR" altLang="en-US" dirty="0"/>
              <a:t>오른쪽 표에서 볼 수 있듯이 </a:t>
            </a:r>
            <a:r>
              <a:rPr lang="en-US" altLang="ko-KR" dirty="0"/>
              <a:t>CLIP</a:t>
            </a:r>
            <a:r>
              <a:rPr lang="ko-KR" altLang="en-US" dirty="0"/>
              <a:t>이 </a:t>
            </a:r>
            <a:r>
              <a:rPr lang="en-US" altLang="ko-KR" dirty="0"/>
              <a:t>well preforming</a:t>
            </a:r>
            <a:r>
              <a:rPr lang="ko-KR" altLang="en-US" dirty="0"/>
              <a:t>한다고 볼 수 있음</a:t>
            </a:r>
            <a:endParaRPr lang="en-US" altLang="ko-KR" dirty="0"/>
          </a:p>
          <a:p>
            <a:r>
              <a:rPr lang="ko-KR" altLang="en-US" dirty="0"/>
              <a:t>하지만 이걸 두 방법론의 차이로 보면 안된다고 한다</a:t>
            </a:r>
            <a:r>
              <a:rPr lang="en-US" altLang="ko-KR" dirty="0"/>
              <a:t>. 10</a:t>
            </a:r>
            <a:r>
              <a:rPr lang="ko-KR" altLang="en-US" dirty="0"/>
              <a:t>배 큰 </a:t>
            </a:r>
            <a:r>
              <a:rPr lang="en-US" altLang="ko-KR" dirty="0"/>
              <a:t>dataset, 100</a:t>
            </a:r>
            <a:r>
              <a:rPr lang="ko-KR" altLang="en-US" dirty="0"/>
              <a:t>배 </a:t>
            </a:r>
            <a:r>
              <a:rPr lang="en-US" altLang="ko-KR" dirty="0"/>
              <a:t>more compute, transformer </a:t>
            </a:r>
            <a:r>
              <a:rPr lang="ko-KR" altLang="en-US"/>
              <a:t>당시에 없었음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7326F8-681C-2845-20E3-53AA51F9C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357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Text input text output</a:t>
            </a:r>
            <a:r>
              <a:rPr lang="ko-KR" altLang="en-US" dirty="0"/>
              <a:t>으로 수행하는 </a:t>
            </a:r>
            <a:r>
              <a:rPr lang="en-US" altLang="ko-KR" dirty="0"/>
              <a:t>GPT-3 </a:t>
            </a:r>
            <a:r>
              <a:rPr lang="ko-KR" altLang="en-US" dirty="0"/>
              <a:t>계열의 모델들이 주류</a:t>
            </a:r>
            <a:endParaRPr lang="en-US" altLang="ko-KR" dirty="0"/>
          </a:p>
          <a:p>
            <a:r>
              <a:rPr lang="ko-KR" altLang="en-US" dirty="0"/>
              <a:t>이들은 </a:t>
            </a:r>
            <a:r>
              <a:rPr lang="en-US" altLang="ko-KR" dirty="0"/>
              <a:t>fine tuning</a:t>
            </a:r>
            <a:r>
              <a:rPr lang="ko-KR" altLang="en-US" dirty="0"/>
              <a:t>을 하기 위한 추가 데이터셋이 적거나 </a:t>
            </a:r>
            <a:r>
              <a:rPr lang="ko-KR" altLang="en-US" dirty="0" err="1"/>
              <a:t>필요없이</a:t>
            </a:r>
            <a:r>
              <a:rPr lang="ko-KR" altLang="en-US" dirty="0"/>
              <a:t> 훌륭하게 </a:t>
            </a:r>
            <a:r>
              <a:rPr lang="en-US" altLang="ko-KR" dirty="0"/>
              <a:t>generalize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56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A3483-DB8E-032D-FF3B-067044B7D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0517BD-9D78-2CAD-7ADD-EC77912BFB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33E22C-3BC2-90D6-88E8-8D1659E4D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현존하는 </a:t>
            </a:r>
            <a:r>
              <a:rPr lang="en-US" altLang="ko-KR" dirty="0"/>
              <a:t>dataset</a:t>
            </a:r>
            <a:r>
              <a:rPr lang="ko-KR" altLang="en-US" dirty="0"/>
              <a:t>은 이러한 </a:t>
            </a:r>
            <a:r>
              <a:rPr lang="en-US" altLang="ko-KR" dirty="0"/>
              <a:t>natural language label</a:t>
            </a:r>
            <a:r>
              <a:rPr lang="ko-KR" altLang="en-US" dirty="0"/>
              <a:t>을 염두에 두지 않음</a:t>
            </a:r>
            <a:endParaRPr lang="en-US" altLang="ko-KR" dirty="0"/>
          </a:p>
          <a:p>
            <a:r>
              <a:rPr lang="en-US" altLang="ko-KR" dirty="0"/>
              <a:t>Image net</a:t>
            </a:r>
            <a:r>
              <a:rPr lang="ko-KR" altLang="en-US" dirty="0"/>
              <a:t>처럼 </a:t>
            </a:r>
            <a:r>
              <a:rPr lang="en-US" altLang="ko-KR" dirty="0"/>
              <a:t>mapping</a:t>
            </a:r>
            <a:r>
              <a:rPr lang="ko-KR" altLang="en-US" dirty="0"/>
              <a:t>이 주어지면 다행이고</a:t>
            </a:r>
            <a:r>
              <a:rPr lang="en-US" altLang="ko-KR" dirty="0"/>
              <a:t>, </a:t>
            </a:r>
            <a:r>
              <a:rPr lang="ko-KR" altLang="en-US" dirty="0"/>
              <a:t>아예 숫자로만 </a:t>
            </a:r>
            <a:r>
              <a:rPr lang="ko-KR" altLang="en-US" dirty="0" err="1"/>
              <a:t>적혀있는</a:t>
            </a:r>
            <a:r>
              <a:rPr lang="ko-KR" altLang="en-US" dirty="0"/>
              <a:t> 경우도 있음</a:t>
            </a:r>
            <a:endParaRPr lang="en-US" altLang="ko-KR" dirty="0"/>
          </a:p>
          <a:p>
            <a:r>
              <a:rPr lang="ko-KR" altLang="en-US" dirty="0"/>
              <a:t>이에 따라 여러 문제점이 발생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52C3C9-AA34-4734-59AD-72E25B377B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627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2A104-82C2-6548-0AA8-E044F02F4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8F4066-2203-057C-C98A-6AE6BB374A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496079-2AF1-B734-6948-ABDC902BE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문제는 학습 데이터와 </a:t>
            </a:r>
            <a:r>
              <a:rPr lang="en-US" altLang="ko-KR" dirty="0"/>
              <a:t>zero shot dataset</a:t>
            </a:r>
            <a:r>
              <a:rPr lang="ko-KR" altLang="en-US" dirty="0"/>
              <a:t>의 형태가 다르다는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CLIP</a:t>
            </a:r>
            <a:r>
              <a:rPr lang="ko-KR" altLang="en-US" dirty="0"/>
              <a:t>은 </a:t>
            </a:r>
            <a:r>
              <a:rPr lang="en-US" altLang="ko-KR" dirty="0"/>
              <a:t>web</a:t>
            </a:r>
            <a:r>
              <a:rPr lang="ko-KR" altLang="en-US" dirty="0"/>
              <a:t>에서 가져온 </a:t>
            </a:r>
            <a:r>
              <a:rPr lang="en-US" altLang="ko-KR" dirty="0"/>
              <a:t>dataset</a:t>
            </a:r>
            <a:r>
              <a:rPr lang="ko-KR" altLang="en-US" dirty="0"/>
              <a:t>을 활용하기 때문에 </a:t>
            </a:r>
            <a:r>
              <a:rPr lang="en-US" altLang="ko-KR" dirty="0"/>
              <a:t>image</a:t>
            </a:r>
            <a:r>
              <a:rPr lang="ko-KR" altLang="en-US" dirty="0"/>
              <a:t>에 대해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이는 </a:t>
            </a:r>
            <a:r>
              <a:rPr lang="en-US" altLang="ko-KR" dirty="0"/>
              <a:t>prompt engineering</a:t>
            </a:r>
            <a:r>
              <a:rPr lang="ko-KR" altLang="en-US" dirty="0"/>
              <a:t>을 통해 간편하게 해결했다</a:t>
            </a:r>
            <a:r>
              <a:rPr lang="en-US" altLang="ko-KR" dirty="0"/>
              <a:t>. Label</a:t>
            </a:r>
            <a:r>
              <a:rPr lang="ko-KR" altLang="en-US" dirty="0"/>
              <a:t>을 </a:t>
            </a:r>
            <a:r>
              <a:rPr lang="en-US" altLang="ko-KR" dirty="0"/>
              <a:t>single word</a:t>
            </a:r>
            <a:r>
              <a:rPr lang="ko-KR" altLang="en-US" dirty="0"/>
              <a:t>로 주는 대신 </a:t>
            </a:r>
            <a:r>
              <a:rPr lang="en-US" altLang="ko-KR" dirty="0" err="1"/>
              <a:t>templat</a:t>
            </a:r>
            <a:r>
              <a:rPr lang="ko-KR" altLang="en-US" dirty="0"/>
              <a:t>을 맞춰서 줬더니</a:t>
            </a:r>
            <a:r>
              <a:rPr lang="en-US" altLang="ko-KR" dirty="0"/>
              <a:t>, </a:t>
            </a:r>
            <a:r>
              <a:rPr lang="en-US" altLang="ko-KR" dirty="0" err="1"/>
              <a:t>imagenet</a:t>
            </a:r>
            <a:r>
              <a:rPr lang="en-US" altLang="ko-KR" dirty="0"/>
              <a:t> classification task</a:t>
            </a:r>
            <a:r>
              <a:rPr lang="ko-KR" altLang="en-US" dirty="0"/>
              <a:t>에서 </a:t>
            </a:r>
            <a:r>
              <a:rPr lang="en-US" altLang="ko-KR" dirty="0"/>
              <a:t>1.3%</a:t>
            </a:r>
            <a:r>
              <a:rPr lang="ko-KR" altLang="en-US" dirty="0"/>
              <a:t>가 더 올라갔다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B285B0-EB48-0688-1E33-5C2B8B3C5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338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F846A-E438-5C25-D7A5-392A6B6FF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499F89-8FC1-424E-01E3-2EA86FDBC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9E7061-6392-DCD1-E5CF-4EFA07221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Polysemy </a:t>
            </a:r>
            <a:r>
              <a:rPr lang="ko-KR" altLang="en-US" dirty="0"/>
              <a:t>다의성</a:t>
            </a:r>
            <a:r>
              <a:rPr lang="en-US" altLang="ko-KR" dirty="0"/>
              <a:t>: </a:t>
            </a:r>
            <a:r>
              <a:rPr lang="ko-KR" altLang="en-US" dirty="0"/>
              <a:t>한 단어가 여러 의미를 가짐</a:t>
            </a:r>
            <a:endParaRPr lang="en-US" altLang="ko-KR" dirty="0"/>
          </a:p>
          <a:p>
            <a:r>
              <a:rPr lang="ko-KR" altLang="en-US" dirty="0"/>
              <a:t>예를 들어 </a:t>
            </a:r>
            <a:r>
              <a:rPr lang="en-US" altLang="ko-KR" dirty="0"/>
              <a:t>boxer</a:t>
            </a:r>
          </a:p>
          <a:p>
            <a:r>
              <a:rPr lang="en-US" altLang="ko-KR" dirty="0"/>
              <a:t>Text encoder</a:t>
            </a:r>
            <a:r>
              <a:rPr lang="ko-KR" altLang="en-US" dirty="0"/>
              <a:t>가 이들을 구분하지 못함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문제에 대해서는 </a:t>
            </a:r>
            <a:r>
              <a:rPr lang="en-US" altLang="ko-KR" dirty="0"/>
              <a:t>task </a:t>
            </a:r>
            <a:r>
              <a:rPr lang="ko-KR" altLang="en-US" dirty="0"/>
              <a:t>별로 </a:t>
            </a:r>
            <a:r>
              <a:rPr lang="en-US" altLang="ko-KR" dirty="0"/>
              <a:t>prompt</a:t>
            </a:r>
            <a:r>
              <a:rPr lang="ko-KR" altLang="en-US" dirty="0"/>
              <a:t>를 조정하여 </a:t>
            </a:r>
            <a:r>
              <a:rPr lang="en-US" altLang="ko-KR" dirty="0"/>
              <a:t>zero shot classification </a:t>
            </a:r>
            <a:r>
              <a:rPr lang="ko-KR" altLang="en-US" dirty="0"/>
              <a:t>능력을 올렸다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</a:t>
            </a:r>
            <a:r>
              <a:rPr lang="en-US" altLang="ko-KR" dirty="0"/>
              <a:t>~~</a:t>
            </a:r>
          </a:p>
          <a:p>
            <a:r>
              <a:rPr lang="ko-KR" altLang="en-US" dirty="0"/>
              <a:t>재밌었던 것은 </a:t>
            </a:r>
            <a:r>
              <a:rPr lang="en-US" altLang="ko-KR" dirty="0"/>
              <a:t>OCR</a:t>
            </a:r>
            <a:r>
              <a:rPr lang="ko-KR" altLang="en-US" dirty="0"/>
              <a:t>에서는 </a:t>
            </a:r>
            <a:r>
              <a:rPr lang="en-US" altLang="ko-KR" dirty="0"/>
              <a:t>a photo of 7 </a:t>
            </a:r>
            <a:r>
              <a:rPr lang="ko-KR" altLang="en-US" dirty="0"/>
              <a:t>보다 </a:t>
            </a:r>
            <a:r>
              <a:rPr lang="en-US" altLang="ko-KR" dirty="0"/>
              <a:t>a photo of ‘7’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75CBCA-DDD5-644A-5207-577523EC71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137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4D1B7-19DD-EE34-A185-CD9B529E2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86CCAA-5D3C-8611-E5B0-3D46BB533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9E8434-147F-A5E7-0ED4-423CEFB0B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Ensemble </a:t>
            </a:r>
            <a:r>
              <a:rPr lang="ko-KR" altLang="en-US" dirty="0"/>
              <a:t>같은 경우에는 </a:t>
            </a:r>
            <a:r>
              <a:rPr lang="en-US" altLang="ko-KR" dirty="0"/>
              <a:t>zero shot classifier</a:t>
            </a:r>
            <a:r>
              <a:rPr lang="ko-KR" altLang="en-US" dirty="0"/>
              <a:t>를 여러 개 활용하는데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Prompt</a:t>
            </a:r>
            <a:r>
              <a:rPr lang="ko-KR" altLang="en-US" dirty="0"/>
              <a:t>의 </a:t>
            </a:r>
            <a:r>
              <a:rPr lang="en-US" altLang="ko-KR" dirty="0"/>
              <a:t>context</a:t>
            </a:r>
            <a:r>
              <a:rPr lang="ko-KR" altLang="en-US" dirty="0"/>
              <a:t>를 변형해서 </a:t>
            </a:r>
            <a:r>
              <a:rPr lang="en-US" altLang="ko-KR" dirty="0"/>
              <a:t>embedding space</a:t>
            </a:r>
            <a:r>
              <a:rPr lang="ko-KR" altLang="en-US" dirty="0"/>
              <a:t>에서 </a:t>
            </a:r>
            <a:r>
              <a:rPr lang="en-US" altLang="ko-KR" dirty="0" err="1"/>
              <a:t>enseble</a:t>
            </a:r>
            <a:r>
              <a:rPr lang="ko-KR" altLang="en-US" dirty="0"/>
              <a:t>이 일어난다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확률을 </a:t>
            </a:r>
            <a:r>
              <a:rPr lang="ko-KR" altLang="en-US" dirty="0" err="1"/>
              <a:t>더하는게</a:t>
            </a:r>
            <a:r>
              <a:rPr lang="ko-KR" altLang="en-US" dirty="0"/>
              <a:t> 아니라</a:t>
            </a:r>
            <a:r>
              <a:rPr lang="en-US" altLang="ko-KR" dirty="0"/>
              <a:t>, embedding space</a:t>
            </a:r>
            <a:r>
              <a:rPr lang="ko-KR" altLang="en-US" dirty="0"/>
              <a:t>에서 일어나므로 </a:t>
            </a:r>
            <a:r>
              <a:rPr lang="en-US" altLang="ko-KR" dirty="0"/>
              <a:t>embedding</a:t>
            </a:r>
            <a:r>
              <a:rPr lang="ko-KR" altLang="en-US" dirty="0"/>
              <a:t>의 </a:t>
            </a:r>
            <a:r>
              <a:rPr lang="en-US" altLang="ko-KR" dirty="0"/>
              <a:t>caching</a:t>
            </a:r>
            <a:r>
              <a:rPr lang="ko-KR" altLang="en-US" dirty="0"/>
              <a:t>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매번</a:t>
            </a:r>
            <a:r>
              <a:rPr lang="en-US" altLang="ko-KR" dirty="0"/>
              <a:t> </a:t>
            </a:r>
            <a:r>
              <a:rPr lang="ko-KR" altLang="en-US" dirty="0"/>
              <a:t>새로운 이미지에 대해 확률을 재계산하는 것이 아니라</a:t>
            </a:r>
            <a:r>
              <a:rPr lang="en-US" altLang="ko-KR" dirty="0"/>
              <a:t>, caching </a:t>
            </a:r>
            <a:r>
              <a:rPr lang="ko-KR" altLang="en-US" dirty="0"/>
              <a:t>된 </a:t>
            </a:r>
            <a:r>
              <a:rPr lang="en-US" altLang="ko-KR" dirty="0"/>
              <a:t>ensemble embedding</a:t>
            </a:r>
            <a:r>
              <a:rPr lang="ko-KR" altLang="en-US" dirty="0"/>
              <a:t>을 비교하기만 하면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95F1E5-53D6-AFB2-0AAD-C94101BAAA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38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15D7B-EC49-B41F-505E-1CA691351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586E1-0A97-2C4D-7E33-6ACC480899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504D89-91E8-A0B5-4A71-7D3FB1D4A9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Ensemble </a:t>
            </a:r>
            <a:r>
              <a:rPr lang="ko-KR" altLang="en-US" dirty="0"/>
              <a:t>같은 경우에는 </a:t>
            </a:r>
            <a:r>
              <a:rPr lang="en-US" altLang="ko-KR" dirty="0"/>
              <a:t>zero shot classifier</a:t>
            </a:r>
            <a:r>
              <a:rPr lang="ko-KR" altLang="en-US" dirty="0"/>
              <a:t>를 여러 개 활용하는데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Prompt</a:t>
            </a:r>
            <a:r>
              <a:rPr lang="ko-KR" altLang="en-US" dirty="0"/>
              <a:t>의 </a:t>
            </a:r>
            <a:r>
              <a:rPr lang="en-US" altLang="ko-KR" dirty="0"/>
              <a:t>context</a:t>
            </a:r>
            <a:r>
              <a:rPr lang="ko-KR" altLang="en-US" dirty="0"/>
              <a:t>를 변형해서 </a:t>
            </a:r>
            <a:r>
              <a:rPr lang="en-US" altLang="ko-KR" dirty="0"/>
              <a:t>embedding space</a:t>
            </a:r>
            <a:r>
              <a:rPr lang="ko-KR" altLang="en-US" dirty="0"/>
              <a:t>에서 </a:t>
            </a:r>
            <a:r>
              <a:rPr lang="en-US" altLang="ko-KR" dirty="0" err="1"/>
              <a:t>enseble</a:t>
            </a:r>
            <a:r>
              <a:rPr lang="ko-KR" altLang="en-US" dirty="0"/>
              <a:t>이 일어난다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확률을 </a:t>
            </a:r>
            <a:r>
              <a:rPr lang="ko-KR" altLang="en-US" dirty="0" err="1"/>
              <a:t>더하는게</a:t>
            </a:r>
            <a:r>
              <a:rPr lang="ko-KR" altLang="en-US" dirty="0"/>
              <a:t> 아니라</a:t>
            </a:r>
            <a:r>
              <a:rPr lang="en-US" altLang="ko-KR" dirty="0"/>
              <a:t>, embedding space</a:t>
            </a:r>
            <a:r>
              <a:rPr lang="ko-KR" altLang="en-US" dirty="0"/>
              <a:t>에서 일어나므로 </a:t>
            </a:r>
            <a:r>
              <a:rPr lang="en-US" altLang="ko-KR" dirty="0"/>
              <a:t>embedding</a:t>
            </a:r>
            <a:r>
              <a:rPr lang="ko-KR" altLang="en-US" dirty="0"/>
              <a:t>의 </a:t>
            </a:r>
            <a:r>
              <a:rPr lang="en-US" altLang="ko-KR" dirty="0"/>
              <a:t>caching</a:t>
            </a:r>
            <a:r>
              <a:rPr lang="ko-KR" altLang="en-US" dirty="0"/>
              <a:t>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464189-074F-0903-017C-7FC5AF3DAE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508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AAAD4-9C3D-F61D-04E9-25A375353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EFA14B-6C0A-3A23-9C0D-00A2C78CA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2A905E-D8A9-B27B-554C-F889E5A47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Supervised: Resnet-50 fully supervised</a:t>
            </a:r>
          </a:p>
          <a:p>
            <a:r>
              <a:rPr lang="en-US" altLang="ko-KR" dirty="0"/>
              <a:t>27</a:t>
            </a:r>
            <a:r>
              <a:rPr lang="ko-KR" altLang="en-US" dirty="0"/>
              <a:t>개 중 </a:t>
            </a:r>
            <a:r>
              <a:rPr lang="en-US" altLang="ko-KR" dirty="0"/>
              <a:t>16</a:t>
            </a:r>
            <a:r>
              <a:rPr lang="ko-KR" altLang="en-US" dirty="0"/>
              <a:t>개 </a:t>
            </a:r>
            <a:r>
              <a:rPr lang="en-US" altLang="ko-KR" dirty="0"/>
              <a:t>dataset</a:t>
            </a:r>
            <a:r>
              <a:rPr lang="ko-KR" altLang="en-US" dirty="0"/>
              <a:t>에서 </a:t>
            </a:r>
            <a:r>
              <a:rPr lang="en-US" altLang="ko-KR" dirty="0"/>
              <a:t>win</a:t>
            </a:r>
          </a:p>
          <a:p>
            <a:endParaRPr lang="en-US" altLang="ko-KR" dirty="0"/>
          </a:p>
          <a:p>
            <a:r>
              <a:rPr lang="ko-KR" altLang="en-US" dirty="0"/>
              <a:t>경향성이 나타나는 이유</a:t>
            </a:r>
            <a:r>
              <a:rPr lang="en-US" altLang="ko-KR" dirty="0"/>
              <a:t>: WIT</a:t>
            </a:r>
            <a:r>
              <a:rPr lang="ko-KR" altLang="en-US" dirty="0"/>
              <a:t>와 </a:t>
            </a:r>
            <a:r>
              <a:rPr lang="en-US" altLang="ko-KR" dirty="0"/>
              <a:t>ImageNet </a:t>
            </a:r>
            <a:r>
              <a:rPr lang="ko-KR" altLang="en-US" dirty="0"/>
              <a:t>사이의 </a:t>
            </a:r>
            <a:r>
              <a:rPr lang="en-US" altLang="ko-KR" dirty="0"/>
              <a:t>task</a:t>
            </a:r>
            <a:r>
              <a:rPr lang="ko-KR" altLang="en-US" dirty="0"/>
              <a:t>별로</a:t>
            </a:r>
            <a:r>
              <a:rPr lang="en-US" altLang="ko-KR" dirty="0"/>
              <a:t> supervision </a:t>
            </a:r>
            <a:r>
              <a:rPr lang="ko-KR" altLang="en-US" dirty="0"/>
              <a:t>정도의 차이</a:t>
            </a:r>
            <a:endParaRPr lang="en-US" altLang="ko-KR" dirty="0"/>
          </a:p>
          <a:p>
            <a:r>
              <a:rPr lang="ko-KR" altLang="en-US" dirty="0"/>
              <a:t>예를 들어</a:t>
            </a:r>
            <a:endParaRPr lang="en-US" altLang="ko-KR" dirty="0"/>
          </a:p>
          <a:p>
            <a:r>
              <a:rPr lang="en-US" altLang="ko-KR" dirty="0"/>
              <a:t>General object </a:t>
            </a:r>
            <a:r>
              <a:rPr lang="en-US" altLang="ko-KR" dirty="0" err="1"/>
              <a:t>classificatio</a:t>
            </a:r>
            <a:r>
              <a:rPr lang="ko-KR" altLang="en-US" dirty="0"/>
              <a:t>에서는 </a:t>
            </a:r>
            <a:r>
              <a:rPr lang="en-US" altLang="ko-KR" dirty="0"/>
              <a:t>CLIP</a:t>
            </a:r>
            <a:r>
              <a:rPr lang="ko-KR" altLang="en-US" dirty="0"/>
              <a:t>이 </a:t>
            </a:r>
            <a:r>
              <a:rPr lang="en-US" altLang="ko-KR" dirty="0" err="1"/>
              <a:t>resnet</a:t>
            </a:r>
            <a:r>
              <a:rPr lang="ko-KR" altLang="en-US" dirty="0"/>
              <a:t>과 유사하거나 더 좋은 성능</a:t>
            </a:r>
            <a:r>
              <a:rPr lang="en-US" altLang="ko-KR" dirty="0"/>
              <a:t>, STL10</a:t>
            </a:r>
            <a:r>
              <a:rPr lang="ko-KR" altLang="en-US" dirty="0"/>
              <a:t>에서는 </a:t>
            </a:r>
            <a:r>
              <a:rPr lang="en-US" altLang="ko-KR" dirty="0"/>
              <a:t>99.3%</a:t>
            </a:r>
            <a:r>
              <a:rPr lang="ko-KR" altLang="en-US" dirty="0"/>
              <a:t>로 </a:t>
            </a:r>
            <a:r>
              <a:rPr lang="en-US" altLang="ko-KR" dirty="0"/>
              <a:t>training </a:t>
            </a:r>
            <a:r>
              <a:rPr lang="ko-KR" altLang="en-US" dirty="0"/>
              <a:t>없이도 </a:t>
            </a:r>
            <a:r>
              <a:rPr lang="en-US" altLang="ko-KR" dirty="0"/>
              <a:t>SOTA</a:t>
            </a:r>
          </a:p>
          <a:p>
            <a:r>
              <a:rPr lang="en-US" altLang="ko-KR" dirty="0"/>
              <a:t>Video dataset</a:t>
            </a:r>
            <a:r>
              <a:rPr lang="ko-KR" altLang="en-US" dirty="0"/>
              <a:t>에서는 </a:t>
            </a:r>
            <a:r>
              <a:rPr lang="en-US" altLang="ko-KR" dirty="0" err="1"/>
              <a:t>imagenet</a:t>
            </a:r>
            <a:r>
              <a:rPr lang="ko-KR" altLang="en-US" dirty="0"/>
              <a:t>은 주로 </a:t>
            </a:r>
            <a:r>
              <a:rPr lang="en-US" altLang="ko-KR" dirty="0"/>
              <a:t>noun data </a:t>
            </a:r>
            <a:r>
              <a:rPr lang="ko-KR" altLang="en-US" dirty="0"/>
              <a:t>위주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CLIP</a:t>
            </a:r>
            <a:r>
              <a:rPr lang="ko-KR" altLang="en-US" dirty="0"/>
              <a:t>의 약점은 </a:t>
            </a:r>
            <a:r>
              <a:rPr lang="en-US" altLang="ko-KR" dirty="0"/>
              <a:t>abstract task: </a:t>
            </a:r>
            <a:r>
              <a:rPr lang="ko-KR" altLang="en-US" dirty="0"/>
              <a:t>사람은 </a:t>
            </a:r>
            <a:r>
              <a:rPr lang="en-US" altLang="ko-KR" dirty="0"/>
              <a:t>satellite image classification, GTSRB </a:t>
            </a:r>
            <a:r>
              <a:rPr lang="ko-KR" altLang="en-US" dirty="0"/>
              <a:t>같은 </a:t>
            </a:r>
            <a:r>
              <a:rPr lang="en-US" altLang="ko-KR" dirty="0"/>
              <a:t>task</a:t>
            </a:r>
            <a:r>
              <a:rPr lang="ko-KR" altLang="en-US" dirty="0"/>
              <a:t>를 </a:t>
            </a:r>
            <a:r>
              <a:rPr lang="en-US" altLang="ko-KR" dirty="0"/>
              <a:t>zero shot</a:t>
            </a:r>
            <a:r>
              <a:rPr lang="ko-KR" altLang="en-US" dirty="0"/>
              <a:t>으로 할 수 있으므로 개선의 여지 있음</a:t>
            </a:r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ln tumor detection</a:t>
            </a:r>
            <a:r>
              <a:rPr lang="ko-KR" altLang="en-US" dirty="0"/>
              <a:t>을 </a:t>
            </a:r>
            <a:r>
              <a:rPr lang="en-US" altLang="ko-KR" dirty="0"/>
              <a:t>zero shot</a:t>
            </a:r>
            <a:r>
              <a:rPr lang="ko-KR" altLang="en-US" dirty="0"/>
              <a:t>으로 하는 것은 사람도 못하는데 </a:t>
            </a:r>
            <a:r>
              <a:rPr lang="en-US" altLang="ko-KR" dirty="0"/>
              <a:t>zero shot</a:t>
            </a:r>
            <a:r>
              <a:rPr lang="ko-KR" altLang="en-US" dirty="0"/>
              <a:t>으로 평가하는 것이 부적절할 수도 있다고 지적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43A6B2-9CA2-5484-1C5E-F0DC8F2933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330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E6F9A-8E79-EB3F-8150-D893FEBC6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CEF771-E8B6-2015-A51F-3FB260DA1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7235C9-5B33-9B1A-A1EF-75EDE25D9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Zero</a:t>
            </a:r>
            <a:r>
              <a:rPr lang="ko-KR" altLang="en-US" dirty="0"/>
              <a:t> </a:t>
            </a:r>
            <a:r>
              <a:rPr lang="en-US" altLang="ko-KR" dirty="0"/>
              <a:t>shot</a:t>
            </a:r>
            <a:r>
              <a:rPr lang="ko-KR" altLang="en-US" dirty="0"/>
              <a:t> </a:t>
            </a:r>
            <a:r>
              <a:rPr lang="en-US" altLang="ko-KR" dirty="0"/>
              <a:t>CLIP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supervised</a:t>
            </a:r>
            <a:r>
              <a:rPr lang="ko-KR" altLang="en-US" dirty="0"/>
              <a:t> 를 하면 </a:t>
            </a:r>
            <a:r>
              <a:rPr lang="en-US" altLang="ko-KR" dirty="0"/>
              <a:t>CLIP</a:t>
            </a:r>
            <a:r>
              <a:rPr lang="ko-KR" altLang="en-US" dirty="0"/>
              <a:t>의 </a:t>
            </a:r>
            <a:r>
              <a:rPr lang="en-US" altLang="ko-KR" dirty="0"/>
              <a:t>task agnostic </a:t>
            </a:r>
            <a:r>
              <a:rPr lang="ko-KR" altLang="en-US" dirty="0"/>
              <a:t>장점을 볼 수 있지만</a:t>
            </a:r>
            <a:r>
              <a:rPr lang="en-US" altLang="ko-KR" dirty="0"/>
              <a:t>, fair</a:t>
            </a:r>
            <a:r>
              <a:rPr lang="ko-KR" altLang="en-US" dirty="0"/>
              <a:t>한 비교는 아님</a:t>
            </a:r>
            <a:endParaRPr lang="en-US" altLang="ko-KR" dirty="0"/>
          </a:p>
          <a:p>
            <a:r>
              <a:rPr lang="en-US" altLang="ko-KR" dirty="0"/>
              <a:t>Supervised</a:t>
            </a:r>
            <a:r>
              <a:rPr lang="ko-KR" altLang="en-US" dirty="0"/>
              <a:t>는 </a:t>
            </a:r>
            <a:r>
              <a:rPr lang="en-US" altLang="ko-KR" dirty="0"/>
              <a:t>zero shot</a:t>
            </a:r>
            <a:r>
              <a:rPr lang="ko-KR" altLang="en-US" dirty="0"/>
              <a:t>이 원래 약점</a:t>
            </a:r>
            <a:r>
              <a:rPr lang="en-US" altLang="ko-KR" dirty="0"/>
              <a:t>, Few</a:t>
            </a:r>
            <a:r>
              <a:rPr lang="ko-KR" altLang="en-US" dirty="0"/>
              <a:t> </a:t>
            </a:r>
            <a:r>
              <a:rPr lang="en-US" altLang="ko-KR" dirty="0"/>
              <a:t>shot</a:t>
            </a:r>
            <a:r>
              <a:rPr lang="ko-KR" altLang="en-US" dirty="0"/>
              <a:t> 으로 비교하는 것이 맞음</a:t>
            </a:r>
            <a:endParaRPr lang="en-US" altLang="ko-KR" dirty="0"/>
          </a:p>
          <a:p>
            <a:r>
              <a:rPr lang="en-US" altLang="ko-KR" dirty="0"/>
              <a:t>Few shot: CLIP, ResNet50, self supervised (</a:t>
            </a:r>
            <a:r>
              <a:rPr lang="en-US" altLang="ko-KR" dirty="0" err="1"/>
              <a:t>BiT</a:t>
            </a:r>
            <a:r>
              <a:rPr lang="en-US" altLang="ko-KR" dirty="0"/>
              <a:t>-M, </a:t>
            </a:r>
            <a:r>
              <a:rPr lang="en-US" altLang="ko-KR" dirty="0" err="1"/>
              <a:t>SimCLR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주목할 만한 점은 다른 </a:t>
            </a:r>
            <a:r>
              <a:rPr lang="en-US" altLang="ko-KR" dirty="0"/>
              <a:t>approach</a:t>
            </a:r>
            <a:r>
              <a:rPr lang="ko-KR" altLang="en-US" dirty="0"/>
              <a:t>에 비해서 </a:t>
            </a:r>
            <a:r>
              <a:rPr lang="en-US" altLang="ko-KR" dirty="0"/>
              <a:t>CLIP</a:t>
            </a:r>
            <a:r>
              <a:rPr lang="ko-KR" altLang="en-US" dirty="0"/>
              <a:t>이 훨씬 성능이 좋으며</a:t>
            </a:r>
            <a:r>
              <a:rPr lang="en-US" altLang="ko-KR" dirty="0"/>
              <a:t>, zero </a:t>
            </a:r>
            <a:r>
              <a:rPr lang="en-US" altLang="ko-KR" dirty="0" err="1"/>
              <a:t>shotCLIP</a:t>
            </a:r>
            <a:r>
              <a:rPr lang="ko-KR" altLang="en-US" dirty="0"/>
              <a:t>은 </a:t>
            </a:r>
            <a:r>
              <a:rPr lang="en-US" altLang="ko-KR" dirty="0" err="1"/>
              <a:t>BiT</a:t>
            </a:r>
            <a:r>
              <a:rPr lang="en-US" altLang="ko-KR" dirty="0"/>
              <a:t>-M 16 shot</a:t>
            </a:r>
            <a:r>
              <a:rPr lang="ko-KR" altLang="en-US" dirty="0"/>
              <a:t>과 거의 동일한 성능을 보여줌</a:t>
            </a:r>
            <a:endParaRPr lang="en-US" altLang="ko-KR" dirty="0"/>
          </a:p>
          <a:p>
            <a:r>
              <a:rPr lang="en-US" altLang="ko-KR" dirty="0"/>
              <a:t>Zero-shot CLIP</a:t>
            </a:r>
            <a:r>
              <a:rPr lang="ko-KR" altLang="en-US" dirty="0"/>
              <a:t>이 </a:t>
            </a:r>
            <a:r>
              <a:rPr lang="en-US" altLang="ko-KR" dirty="0"/>
              <a:t>few shot</a:t>
            </a:r>
            <a:r>
              <a:rPr lang="ko-KR" altLang="en-US" dirty="0"/>
              <a:t>보다 직관적으로 </a:t>
            </a:r>
            <a:r>
              <a:rPr lang="ko-KR" altLang="en-US" dirty="0" err="1"/>
              <a:t>안좋아야</a:t>
            </a:r>
            <a:r>
              <a:rPr lang="ko-KR" altLang="en-US" dirty="0"/>
              <a:t> 하는데 </a:t>
            </a:r>
            <a:r>
              <a:rPr lang="en-US" altLang="ko-KR" dirty="0"/>
              <a:t>4 shot</a:t>
            </a:r>
            <a:r>
              <a:rPr lang="ko-KR" altLang="en-US" dirty="0"/>
              <a:t>에 준하는 성능을 보여줌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A17A36-70D0-1DE5-3E4F-6F3754793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463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FCE45-3A90-4AD9-C9AF-EEE784B84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A28393-1B73-1B61-5C45-4DFB892F93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F5C76A-2A8E-4A19-36EB-649F9882B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r>
              <a:rPr lang="ko-KR" altLang="en-US" dirty="0"/>
              <a:t>축은 </a:t>
            </a:r>
            <a:r>
              <a:rPr lang="en-US" altLang="ko-KR" dirty="0"/>
              <a:t>linear probing</a:t>
            </a:r>
            <a:r>
              <a:rPr lang="ko-KR" altLang="en-US" dirty="0"/>
              <a:t>에 사용한 </a:t>
            </a:r>
            <a:r>
              <a:rPr lang="en-US" altLang="ko-KR" dirty="0"/>
              <a:t>class </a:t>
            </a:r>
            <a:r>
              <a:rPr lang="ko-KR" altLang="en-US" dirty="0"/>
              <a:t>당 데이터의 수</a:t>
            </a:r>
            <a:endParaRPr lang="en-US" altLang="ko-KR" dirty="0"/>
          </a:p>
          <a:p>
            <a:r>
              <a:rPr lang="en-US" altLang="ko-KR" dirty="0"/>
              <a:t>Linear</a:t>
            </a:r>
            <a:r>
              <a:rPr lang="ko-KR" altLang="en-US" dirty="0"/>
              <a:t> </a:t>
            </a:r>
            <a:r>
              <a:rPr lang="en-US" altLang="ko-KR" dirty="0"/>
              <a:t>probing:</a:t>
            </a:r>
            <a:r>
              <a:rPr lang="ko-KR" altLang="en-US" dirty="0"/>
              <a:t> </a:t>
            </a:r>
            <a:r>
              <a:rPr lang="en-US" altLang="ko-KR" dirty="0"/>
              <a:t>pretraining</a:t>
            </a:r>
            <a:r>
              <a:rPr lang="ko-KR" altLang="en-US" dirty="0"/>
              <a:t>은 동일하게 진행</a:t>
            </a:r>
            <a:r>
              <a:rPr lang="en-US" altLang="ko-KR" dirty="0"/>
              <a:t>, image</a:t>
            </a:r>
            <a:r>
              <a:rPr lang="ko-KR" altLang="en-US" dirty="0"/>
              <a:t> </a:t>
            </a:r>
            <a:r>
              <a:rPr lang="en-US" altLang="ko-KR" dirty="0"/>
              <a:t>encoder</a:t>
            </a:r>
            <a:r>
              <a:rPr lang="ko-KR" altLang="en-US" dirty="0"/>
              <a:t>의 마지막 </a:t>
            </a:r>
            <a:r>
              <a:rPr lang="en-US" altLang="ko-KR" dirty="0"/>
              <a:t>layer</a:t>
            </a:r>
            <a:r>
              <a:rPr lang="ko-KR" altLang="en-US" dirty="0"/>
              <a:t>에 </a:t>
            </a:r>
            <a:r>
              <a:rPr lang="en-US" altLang="ko-KR" dirty="0"/>
              <a:t>linear layer</a:t>
            </a:r>
            <a:r>
              <a:rPr lang="ko-KR" altLang="en-US" dirty="0"/>
              <a:t>를 연결하고 이것만 학습</a:t>
            </a:r>
            <a:endParaRPr lang="en-US" altLang="ko-KR" dirty="0"/>
          </a:p>
          <a:p>
            <a:r>
              <a:rPr lang="en-US" altLang="ko-KR" dirty="0"/>
              <a:t>Zero shot</a:t>
            </a:r>
            <a:r>
              <a:rPr lang="ko-KR" altLang="en-US" dirty="0"/>
              <a:t>과 </a:t>
            </a:r>
            <a:r>
              <a:rPr lang="en-US" altLang="ko-KR" dirty="0"/>
              <a:t>supervised learning</a:t>
            </a:r>
            <a:r>
              <a:rPr lang="ko-KR" altLang="en-US" dirty="0"/>
              <a:t>의 차이를 살펴보자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Zero shot: natural language</a:t>
            </a:r>
            <a:r>
              <a:rPr lang="ko-KR" altLang="en-US" dirty="0"/>
              <a:t>로 </a:t>
            </a:r>
            <a:r>
              <a:rPr lang="en-US" altLang="ko-KR" dirty="0"/>
              <a:t>label</a:t>
            </a:r>
            <a:r>
              <a:rPr lang="ko-KR" altLang="en-US" dirty="0"/>
              <a:t>이 직접적으로 제공됨</a:t>
            </a:r>
            <a:endParaRPr lang="en-US" altLang="ko-KR" dirty="0"/>
          </a:p>
          <a:p>
            <a:r>
              <a:rPr lang="en-US" altLang="ko-KR" dirty="0"/>
              <a:t>Few shot: </a:t>
            </a:r>
            <a:r>
              <a:rPr lang="ko-KR" altLang="en-US" dirty="0"/>
              <a:t>예시로 주어지기 때문에 정확하지 않음</a:t>
            </a:r>
            <a:r>
              <a:rPr lang="en-US" altLang="ko-KR" dirty="0"/>
              <a:t>, </a:t>
            </a:r>
            <a:r>
              <a:rPr lang="ko-KR" altLang="en-US" dirty="0"/>
              <a:t>예시로부터 간접적인 추론을 해야 하는데</a:t>
            </a:r>
            <a:r>
              <a:rPr lang="en-US" altLang="ko-KR" dirty="0"/>
              <a:t>, image</a:t>
            </a:r>
            <a:r>
              <a:rPr lang="ko-KR" altLang="en-US" dirty="0"/>
              <a:t>에서 어떤 </a:t>
            </a:r>
            <a:r>
              <a:rPr lang="en-US" altLang="ko-KR" dirty="0"/>
              <a:t>feature</a:t>
            </a:r>
            <a:r>
              <a:rPr lang="ko-KR" altLang="en-US" dirty="0"/>
              <a:t>가 중요한지는 다양한 가설이 있을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이미지가 </a:t>
            </a:r>
            <a:r>
              <a:rPr lang="en-US" altLang="ko-KR" dirty="0"/>
              <a:t>1</a:t>
            </a:r>
            <a:r>
              <a:rPr lang="ko-KR" altLang="en-US" dirty="0"/>
              <a:t>개라면 그렇기 때문에 그걸 파악하기 쉽지 않음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A0B28E-8C39-B442-E990-6AF6D4355E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905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8CF65-676A-23D7-8877-971109154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6BD518-657A-F2AF-673F-60FADF0B5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71A48B-1847-33BC-D64B-58B46987F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Zero shot</a:t>
            </a:r>
            <a:r>
              <a:rPr lang="ko-KR" altLang="en-US" dirty="0"/>
              <a:t>을 기준점으로 하는 방법도 생각할 수 있음</a:t>
            </a:r>
            <a:endParaRPr lang="en-US" altLang="ko-KR" dirty="0"/>
          </a:p>
          <a:p>
            <a:r>
              <a:rPr lang="en-US" altLang="ko-KR" dirty="0"/>
              <a:t>L2 normalization</a:t>
            </a:r>
            <a:r>
              <a:rPr lang="ko-KR" altLang="en-US" dirty="0"/>
              <a:t>을 해보았으나</a:t>
            </a:r>
            <a:r>
              <a:rPr lang="en-US" altLang="ko-KR" dirty="0"/>
              <a:t>, hyperparameter optimization </a:t>
            </a:r>
            <a:r>
              <a:rPr lang="ko-KR" altLang="en-US" dirty="0"/>
              <a:t>과정에서 </a:t>
            </a:r>
            <a:r>
              <a:rPr lang="en-US" altLang="ko-KR" dirty="0"/>
              <a:t>regularization term</a:t>
            </a:r>
            <a:r>
              <a:rPr lang="ko-KR" altLang="en-US" dirty="0"/>
              <a:t>이 너무 커지는 경우가 많았음</a:t>
            </a:r>
            <a:endParaRPr lang="en-US" altLang="ko-KR" dirty="0"/>
          </a:p>
          <a:p>
            <a:r>
              <a:rPr lang="ko-KR" altLang="en-US" dirty="0"/>
              <a:t>이 경우 </a:t>
            </a:r>
            <a:r>
              <a:rPr lang="en-US" altLang="ko-KR" dirty="0"/>
              <a:t>few shot</a:t>
            </a:r>
            <a:r>
              <a:rPr lang="ko-KR" altLang="en-US" dirty="0"/>
              <a:t>과 </a:t>
            </a:r>
            <a:r>
              <a:rPr lang="en-US" altLang="ko-KR" dirty="0"/>
              <a:t>zero shot</a:t>
            </a:r>
            <a:r>
              <a:rPr lang="ko-KR" altLang="en-US" dirty="0"/>
              <a:t>이 차이가 별로 없으니 의미가 없음</a:t>
            </a: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few shot</a:t>
            </a:r>
            <a:r>
              <a:rPr lang="ko-KR" altLang="en-US" dirty="0"/>
              <a:t>을 </a:t>
            </a:r>
            <a:r>
              <a:rPr lang="en-US" altLang="ko-KR" dirty="0"/>
              <a:t>CLIP</a:t>
            </a:r>
            <a:r>
              <a:rPr lang="ko-KR" altLang="en-US" dirty="0"/>
              <a:t>에 효율적으로 통합하는 것은 </a:t>
            </a:r>
            <a:r>
              <a:rPr lang="en-US" altLang="ko-KR" dirty="0"/>
              <a:t>future work</a:t>
            </a:r>
            <a:r>
              <a:rPr lang="ko-KR" altLang="en-US" dirty="0"/>
              <a:t>가 필요하다고 언급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615DFC-9CA9-CFCB-5AFE-3C40BFF766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89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6DE0E-6A35-3223-982B-3AB5B3729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230074-FBF0-71FC-CD9B-3F3C401F1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E9E002-DEC9-9009-7810-335C1A136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X</a:t>
            </a:r>
            <a:r>
              <a:rPr lang="ko-KR" altLang="en-US" dirty="0"/>
              <a:t>축은 </a:t>
            </a:r>
            <a:r>
              <a:rPr lang="en-US" altLang="ko-KR" dirty="0"/>
              <a:t>linear probing</a:t>
            </a:r>
            <a:r>
              <a:rPr lang="ko-KR" altLang="en-US" dirty="0"/>
              <a:t>에 사용한 </a:t>
            </a:r>
            <a:r>
              <a:rPr lang="en-US" altLang="ko-KR" dirty="0"/>
              <a:t>class </a:t>
            </a:r>
            <a:r>
              <a:rPr lang="ko-KR" altLang="en-US" dirty="0"/>
              <a:t>당 데이터의 수</a:t>
            </a:r>
            <a:endParaRPr lang="en-US" altLang="ko-KR" dirty="0"/>
          </a:p>
          <a:p>
            <a:r>
              <a:rPr lang="en-US" altLang="ko-KR" dirty="0"/>
              <a:t>Linear</a:t>
            </a:r>
            <a:r>
              <a:rPr lang="ko-KR" altLang="en-US" dirty="0"/>
              <a:t> </a:t>
            </a:r>
            <a:r>
              <a:rPr lang="en-US" altLang="ko-KR" dirty="0"/>
              <a:t>probing:</a:t>
            </a:r>
            <a:r>
              <a:rPr lang="ko-KR" altLang="en-US" dirty="0"/>
              <a:t> </a:t>
            </a:r>
            <a:r>
              <a:rPr lang="en-US" altLang="ko-KR" dirty="0"/>
              <a:t>pretraining</a:t>
            </a:r>
            <a:r>
              <a:rPr lang="ko-KR" altLang="en-US" dirty="0"/>
              <a:t>은 동일하게 진행</a:t>
            </a:r>
            <a:r>
              <a:rPr lang="en-US" altLang="ko-KR" dirty="0"/>
              <a:t>, image</a:t>
            </a:r>
            <a:r>
              <a:rPr lang="ko-KR" altLang="en-US" dirty="0"/>
              <a:t> </a:t>
            </a:r>
            <a:r>
              <a:rPr lang="en-US" altLang="ko-KR" dirty="0"/>
              <a:t>encoder</a:t>
            </a:r>
            <a:r>
              <a:rPr lang="ko-KR" altLang="en-US" dirty="0"/>
              <a:t>의 마지막 </a:t>
            </a:r>
            <a:r>
              <a:rPr lang="en-US" altLang="ko-KR" dirty="0"/>
              <a:t>layer</a:t>
            </a:r>
            <a:r>
              <a:rPr lang="ko-KR" altLang="en-US" dirty="0"/>
              <a:t>에 </a:t>
            </a:r>
            <a:r>
              <a:rPr lang="en-US" altLang="ko-KR" dirty="0"/>
              <a:t>linear layer</a:t>
            </a:r>
            <a:r>
              <a:rPr lang="ko-KR" altLang="en-US" dirty="0"/>
              <a:t>를 연결하고 이것만 학습</a:t>
            </a:r>
            <a:endParaRPr lang="en-US" altLang="ko-KR" dirty="0"/>
          </a:p>
          <a:p>
            <a:r>
              <a:rPr lang="en-US" altLang="ko-KR" dirty="0"/>
              <a:t>Zero shot</a:t>
            </a:r>
            <a:r>
              <a:rPr lang="ko-KR" altLang="en-US" dirty="0"/>
              <a:t>과 </a:t>
            </a:r>
            <a:r>
              <a:rPr lang="en-US" altLang="ko-KR" dirty="0"/>
              <a:t>supervised learning</a:t>
            </a:r>
            <a:r>
              <a:rPr lang="ko-KR" altLang="en-US" dirty="0"/>
              <a:t>의 차이를 살펴보자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Zero shot: natural language</a:t>
            </a:r>
            <a:r>
              <a:rPr lang="ko-KR" altLang="en-US" dirty="0"/>
              <a:t>로 </a:t>
            </a:r>
            <a:r>
              <a:rPr lang="en-US" altLang="ko-KR" dirty="0"/>
              <a:t>label</a:t>
            </a:r>
            <a:r>
              <a:rPr lang="ko-KR" altLang="en-US" dirty="0"/>
              <a:t>이 직접적으로 제공됨</a:t>
            </a:r>
            <a:endParaRPr lang="en-US" altLang="ko-KR" dirty="0"/>
          </a:p>
          <a:p>
            <a:r>
              <a:rPr lang="en-US" altLang="ko-KR" dirty="0"/>
              <a:t>Few shot: </a:t>
            </a:r>
            <a:r>
              <a:rPr lang="ko-KR" altLang="en-US" dirty="0"/>
              <a:t>예시로 주어지기 때문에 정확하지 않음</a:t>
            </a:r>
            <a:r>
              <a:rPr lang="en-US" altLang="ko-KR" dirty="0"/>
              <a:t>, </a:t>
            </a:r>
            <a:r>
              <a:rPr lang="ko-KR" altLang="en-US" dirty="0"/>
              <a:t>예시로부터 간접적인 추론을 해야 하는데</a:t>
            </a:r>
            <a:r>
              <a:rPr lang="en-US" altLang="ko-KR" dirty="0"/>
              <a:t>, image</a:t>
            </a:r>
            <a:r>
              <a:rPr lang="ko-KR" altLang="en-US" dirty="0"/>
              <a:t>에서 어떤 </a:t>
            </a:r>
            <a:r>
              <a:rPr lang="en-US" altLang="ko-KR" dirty="0"/>
              <a:t>feature</a:t>
            </a:r>
            <a:r>
              <a:rPr lang="ko-KR" altLang="en-US" dirty="0"/>
              <a:t>가 중요한지는 다양한 가설이 있을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이미지가 </a:t>
            </a:r>
            <a:r>
              <a:rPr lang="en-US" altLang="ko-KR" dirty="0"/>
              <a:t>1</a:t>
            </a:r>
            <a:r>
              <a:rPr lang="ko-KR" altLang="en-US" dirty="0"/>
              <a:t>개라면 그렇기 때문에 그걸 파악하기 쉽지 않음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E89D4-B620-0C58-6F58-A03D78A0A3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630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0A634-E857-7884-0840-8DE2512B2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3751F2-EC3A-4C41-7F32-DF738067C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C8976D-E002-66D6-AA29-1AF0E1DCC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114DB1-CE49-FDDB-3478-B1AB526D72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1462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4204E-D173-31F3-75CC-A0F29D3C4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B4E444-E724-E7E2-20BF-C366261D26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8D1467-2B05-8B9F-75F1-6484C6B7D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여러가지 </a:t>
            </a:r>
            <a:r>
              <a:rPr lang="en-US" altLang="ko-KR" dirty="0"/>
              <a:t>dataset</a:t>
            </a:r>
            <a:r>
              <a:rPr lang="ko-KR" altLang="en-US" dirty="0"/>
              <a:t>에 대해 </a:t>
            </a:r>
            <a:r>
              <a:rPr lang="en-US" altLang="ko-KR" dirty="0"/>
              <a:t>Zero shot</a:t>
            </a:r>
            <a:r>
              <a:rPr lang="ko-KR" altLang="en-US" dirty="0"/>
              <a:t>과 </a:t>
            </a:r>
            <a:r>
              <a:rPr lang="en-US" altLang="ko-KR" dirty="0"/>
              <a:t>fully supervised</a:t>
            </a:r>
            <a:r>
              <a:rPr lang="ko-KR" altLang="en-US" dirty="0"/>
              <a:t>를 비교하면 그래프와 같다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Y=x</a:t>
            </a:r>
            <a:r>
              <a:rPr lang="ko-KR" altLang="en-US" dirty="0"/>
              <a:t>는 </a:t>
            </a:r>
            <a:r>
              <a:rPr lang="en-US" altLang="ko-KR" dirty="0"/>
              <a:t>zero shot</a:t>
            </a:r>
            <a:r>
              <a:rPr lang="ko-KR" altLang="en-US" dirty="0"/>
              <a:t>과 </a:t>
            </a:r>
            <a:r>
              <a:rPr lang="en-US" altLang="ko-KR" dirty="0"/>
              <a:t>fully supervised</a:t>
            </a:r>
            <a:r>
              <a:rPr lang="ko-KR" altLang="en-US" dirty="0"/>
              <a:t>가 성능이 동일한 선</a:t>
            </a:r>
            <a:endParaRPr lang="en-US" altLang="ko-KR" dirty="0"/>
          </a:p>
          <a:p>
            <a:r>
              <a:rPr lang="ko-KR" altLang="en-US" dirty="0"/>
              <a:t>대부분의 </a:t>
            </a:r>
            <a:r>
              <a:rPr lang="en-US" altLang="ko-KR" dirty="0"/>
              <a:t>dataset</a:t>
            </a:r>
            <a:r>
              <a:rPr lang="ko-KR" altLang="en-US" dirty="0"/>
              <a:t>에서 </a:t>
            </a:r>
            <a:r>
              <a:rPr lang="en-US" altLang="ko-KR" dirty="0"/>
              <a:t>zero shot</a:t>
            </a:r>
            <a:r>
              <a:rPr lang="ko-KR" altLang="en-US" dirty="0"/>
              <a:t>이 </a:t>
            </a:r>
            <a:r>
              <a:rPr lang="en-US" altLang="ko-KR" dirty="0"/>
              <a:t>10- 25 % </a:t>
            </a:r>
            <a:r>
              <a:rPr lang="ko-KR" altLang="en-US" dirty="0"/>
              <a:t>정도 더 낮은 성능을 보이고 있는 것을 볼 수 있다</a:t>
            </a:r>
            <a:r>
              <a:rPr lang="en-US" altLang="ko-KR" dirty="0"/>
              <a:t>. Y=x </a:t>
            </a:r>
            <a:r>
              <a:rPr lang="ko-KR" altLang="en-US" dirty="0"/>
              <a:t>아래에 있으니까</a:t>
            </a:r>
            <a:endParaRPr lang="en-US" altLang="ko-KR" dirty="0"/>
          </a:p>
          <a:p>
            <a:r>
              <a:rPr lang="en-US" altLang="ko-KR" dirty="0"/>
              <a:t>Zero shot</a:t>
            </a:r>
            <a:r>
              <a:rPr lang="ko-KR" altLang="en-US" dirty="0"/>
              <a:t>과 </a:t>
            </a:r>
            <a:r>
              <a:rPr lang="en-US" altLang="ko-KR" dirty="0"/>
              <a:t>few shot</a:t>
            </a:r>
            <a:r>
              <a:rPr lang="ko-KR" altLang="en-US" dirty="0"/>
              <a:t>이 비슷한 데이터셋은 이렇게 </a:t>
            </a:r>
            <a:r>
              <a:rPr lang="en-US" altLang="ko-KR" dirty="0"/>
              <a:t>5</a:t>
            </a:r>
            <a:r>
              <a:rPr lang="ko-KR" altLang="en-US" dirty="0"/>
              <a:t>개인데 모든 </a:t>
            </a:r>
            <a:r>
              <a:rPr lang="en-US" altLang="ko-KR" dirty="0"/>
              <a:t>dataset</a:t>
            </a:r>
            <a:r>
              <a:rPr lang="ko-KR" altLang="en-US" dirty="0"/>
              <a:t>에서 두 모델의 정확도는 </a:t>
            </a:r>
            <a:r>
              <a:rPr lang="en-US" altLang="ko-KR" dirty="0"/>
              <a:t>90%</a:t>
            </a:r>
            <a:r>
              <a:rPr lang="ko-KR" altLang="en-US" dirty="0"/>
              <a:t>를 넘는다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CLIP</a:t>
            </a:r>
            <a:r>
              <a:rPr lang="ko-KR" altLang="en-US" dirty="0"/>
              <a:t>의 </a:t>
            </a:r>
            <a:r>
              <a:rPr lang="en-US" altLang="ko-KR" dirty="0"/>
              <a:t>zero shot </a:t>
            </a:r>
            <a:r>
              <a:rPr lang="ko-KR" altLang="en-US" dirty="0"/>
              <a:t>은 </a:t>
            </a:r>
            <a:r>
              <a:rPr lang="en-US" altLang="ko-KR" dirty="0"/>
              <a:t>data</a:t>
            </a:r>
            <a:r>
              <a:rPr lang="ko-KR" altLang="en-US" dirty="0"/>
              <a:t>의 </a:t>
            </a:r>
            <a:r>
              <a:rPr lang="en-US" altLang="ko-KR" dirty="0"/>
              <a:t>representation </a:t>
            </a:r>
            <a:r>
              <a:rPr lang="ko-KR" altLang="en-US" dirty="0"/>
              <a:t>자체가 </a:t>
            </a:r>
            <a:r>
              <a:rPr lang="en-US" altLang="ko-KR" dirty="0" err="1"/>
              <a:t>qualit</a:t>
            </a:r>
            <a:r>
              <a:rPr lang="ko-KR" altLang="en-US" dirty="0"/>
              <a:t>가 좋은</a:t>
            </a:r>
            <a:r>
              <a:rPr lang="en-US" altLang="ko-KR" dirty="0"/>
              <a:t>, </a:t>
            </a:r>
            <a:r>
              <a:rPr lang="ko-KR" altLang="en-US" dirty="0"/>
              <a:t>학습이 용이한 상황에서 유리할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7D9010-AEEB-3A47-57C5-009AC56469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4469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E773A-1554-0211-41F7-B01CE5E2C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B65931-E77A-F252-AFC0-43B780F2D0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227E60-BB9B-1C24-FA47-AD6C4AFBD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지금까지는 </a:t>
            </a:r>
            <a:r>
              <a:rPr lang="en-US" altLang="ko-KR" dirty="0"/>
              <a:t>CLIP</a:t>
            </a:r>
            <a:r>
              <a:rPr lang="ko-KR" altLang="en-US" dirty="0"/>
              <a:t>의 </a:t>
            </a:r>
            <a:r>
              <a:rPr lang="en-US" altLang="ko-KR" dirty="0"/>
              <a:t>task agnostic</a:t>
            </a:r>
            <a:r>
              <a:rPr lang="ko-KR" altLang="en-US" dirty="0"/>
              <a:t>한 장점을 </a:t>
            </a:r>
            <a:r>
              <a:rPr lang="en-US" altLang="ko-KR" dirty="0"/>
              <a:t>zero shot</a:t>
            </a:r>
            <a:r>
              <a:rPr lang="ko-KR" altLang="en-US" dirty="0"/>
              <a:t>을 통해 보았는데</a:t>
            </a:r>
            <a:r>
              <a:rPr lang="en-US" altLang="ko-KR" dirty="0"/>
              <a:t>, </a:t>
            </a:r>
            <a:r>
              <a:rPr lang="ko-KR" altLang="en-US" dirty="0"/>
              <a:t>일반적으로는 모델의 </a:t>
            </a:r>
            <a:r>
              <a:rPr lang="en-US" altLang="ko-KR" dirty="0"/>
              <a:t>representation learning</a:t>
            </a:r>
            <a:r>
              <a:rPr lang="ko-KR" altLang="en-US" dirty="0"/>
              <a:t>을 보는 것이 중요</a:t>
            </a:r>
            <a:endParaRPr lang="en-US" altLang="ko-KR" dirty="0"/>
          </a:p>
          <a:p>
            <a:r>
              <a:rPr lang="en-US" altLang="ko-KR" dirty="0"/>
              <a:t>Representation learning: </a:t>
            </a:r>
            <a:r>
              <a:rPr lang="ko-KR" altLang="en-US" dirty="0"/>
              <a:t>모델이 좋은 표현을 학습했는가</a:t>
            </a:r>
            <a:r>
              <a:rPr lang="en-US" altLang="ko-KR" dirty="0"/>
              <a:t>? </a:t>
            </a:r>
            <a:r>
              <a:rPr lang="ko-KR" altLang="en-US" dirty="0"/>
              <a:t>유용한 특성을 찾는가</a:t>
            </a:r>
            <a:r>
              <a:rPr lang="en-US" altLang="ko-KR" dirty="0"/>
              <a:t>? </a:t>
            </a:r>
            <a:r>
              <a:rPr lang="ko-KR" altLang="en-US" dirty="0"/>
              <a:t>이것이 </a:t>
            </a:r>
            <a:r>
              <a:rPr lang="en-US" altLang="ko-KR" dirty="0"/>
              <a:t>generalization, robustness</a:t>
            </a:r>
            <a:r>
              <a:rPr lang="ko-KR" altLang="en-US" dirty="0"/>
              <a:t>에 중요</a:t>
            </a:r>
            <a:endParaRPr lang="en-US" altLang="ko-KR" dirty="0"/>
          </a:p>
          <a:p>
            <a:r>
              <a:rPr lang="ko-KR" altLang="en-US" dirty="0"/>
              <a:t>이를</a:t>
            </a:r>
            <a:r>
              <a:rPr lang="en-US" altLang="ko-KR" dirty="0"/>
              <a:t> </a:t>
            </a:r>
            <a:r>
              <a:rPr lang="ko-KR" altLang="en-US" dirty="0" err="1"/>
              <a:t>평가하는데는</a:t>
            </a:r>
            <a:r>
              <a:rPr lang="en-US" altLang="ko-KR" dirty="0"/>
              <a:t> </a:t>
            </a:r>
            <a:r>
              <a:rPr lang="ko-KR" altLang="en-US" dirty="0"/>
              <a:t>크게</a:t>
            </a:r>
            <a:r>
              <a:rPr lang="en-US" altLang="ko-KR" dirty="0"/>
              <a:t> </a:t>
            </a:r>
            <a:r>
              <a:rPr lang="ko-KR" altLang="en-US" dirty="0"/>
              <a:t>두가지 방법이 있음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en-US" altLang="ko-KR" dirty="0"/>
              <a:t>Linear classifier</a:t>
            </a:r>
            <a:r>
              <a:rPr lang="ko-KR" altLang="en-US" dirty="0"/>
              <a:t>를 </a:t>
            </a:r>
            <a:r>
              <a:rPr lang="en-US" altLang="ko-KR" dirty="0"/>
              <a:t>fitting</a:t>
            </a:r>
            <a:r>
              <a:rPr lang="ko-KR" altLang="en-US" dirty="0"/>
              <a:t>하는 것 </a:t>
            </a:r>
            <a:r>
              <a:rPr lang="en-US" altLang="ko-KR" dirty="0"/>
              <a:t>2) </a:t>
            </a:r>
            <a:r>
              <a:rPr lang="en-US" altLang="ko-KR" dirty="0" err="1"/>
              <a:t>endtoend</a:t>
            </a:r>
            <a:r>
              <a:rPr lang="en-US" altLang="ko-KR" dirty="0"/>
              <a:t> fine tuning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통해 모델 성능을 비교하는 것 </a:t>
            </a:r>
            <a:r>
              <a:rPr lang="en-US" altLang="ko-KR" dirty="0"/>
              <a:t>-&gt; </a:t>
            </a:r>
            <a:r>
              <a:rPr lang="ko-KR" altLang="en-US" dirty="0"/>
              <a:t>더 잘하는 놈이 더 좋은 </a:t>
            </a:r>
            <a:r>
              <a:rPr lang="en-US" altLang="ko-KR" dirty="0"/>
              <a:t>feature</a:t>
            </a:r>
            <a:r>
              <a:rPr lang="ko-KR" altLang="en-US" dirty="0"/>
              <a:t>를 뽑아낸다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하지만 저자는 </a:t>
            </a:r>
            <a:r>
              <a:rPr lang="en-US" altLang="ko-KR" dirty="0"/>
              <a:t>linear </a:t>
            </a:r>
            <a:r>
              <a:rPr lang="en-US" altLang="ko-KR" dirty="0" err="1"/>
              <a:t>probin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애초에 이 논문의 목적 자체가 </a:t>
            </a:r>
            <a:r>
              <a:rPr lang="en-US" altLang="ko-KR" dirty="0"/>
              <a:t>task</a:t>
            </a:r>
            <a:r>
              <a:rPr lang="ko-KR" altLang="en-US" dirty="0"/>
              <a:t>나 </a:t>
            </a:r>
            <a:r>
              <a:rPr lang="en-US" altLang="ko-KR" dirty="0"/>
              <a:t>dataset</a:t>
            </a:r>
            <a:r>
              <a:rPr lang="ko-KR" altLang="en-US" dirty="0"/>
              <a:t>에 </a:t>
            </a:r>
            <a:r>
              <a:rPr lang="en-US" altLang="ko-KR" dirty="0"/>
              <a:t>robust</a:t>
            </a:r>
            <a:r>
              <a:rPr lang="ko-KR" altLang="en-US" dirty="0"/>
              <a:t>한 </a:t>
            </a:r>
            <a:r>
              <a:rPr lang="en-US" altLang="ko-KR" dirty="0"/>
              <a:t>pretraining</a:t>
            </a:r>
            <a:r>
              <a:rPr lang="ko-KR" altLang="en-US" dirty="0"/>
              <a:t>을 찾는 것인데</a:t>
            </a:r>
            <a:r>
              <a:rPr lang="en-US" altLang="ko-KR" dirty="0"/>
              <a:t>, fine </a:t>
            </a:r>
            <a:r>
              <a:rPr lang="en-US" altLang="ko-KR" dirty="0" err="1"/>
              <a:t>tunin</a:t>
            </a:r>
            <a:r>
              <a:rPr lang="ko-KR" altLang="en-US" dirty="0"/>
              <a:t>은 </a:t>
            </a:r>
            <a:r>
              <a:rPr lang="en-US" altLang="ko-KR" dirty="0"/>
              <a:t>linear classifier </a:t>
            </a:r>
            <a:r>
              <a:rPr lang="ko-KR" altLang="en-US" dirty="0"/>
              <a:t>보다 </a:t>
            </a:r>
            <a:r>
              <a:rPr lang="en-US" altLang="ko-KR" dirty="0"/>
              <a:t>flexible </a:t>
            </a:r>
            <a:r>
              <a:rPr lang="ko-KR" altLang="en-US" dirty="0"/>
              <a:t>하기 때문에 </a:t>
            </a:r>
            <a:r>
              <a:rPr lang="en-US" altLang="ko-KR" dirty="0"/>
              <a:t>dataset</a:t>
            </a:r>
            <a:r>
              <a:rPr lang="ko-KR" altLang="en-US" dirty="0"/>
              <a:t>에 적응하기 쉽다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이는 </a:t>
            </a:r>
            <a:r>
              <a:rPr lang="en-US" altLang="ko-KR" dirty="0"/>
              <a:t>robust</a:t>
            </a:r>
            <a:r>
              <a:rPr lang="ko-KR" altLang="en-US" dirty="0"/>
              <a:t>하지 못한 모델에 대해 보상작용을 하여 정확한 </a:t>
            </a:r>
            <a:r>
              <a:rPr lang="en-US" altLang="ko-KR" dirty="0"/>
              <a:t>feedback</a:t>
            </a:r>
            <a:r>
              <a:rPr lang="ko-KR" altLang="en-US" dirty="0"/>
              <a:t>이 안될 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92C68B-CFF7-DBC2-3DE5-2FA96F615E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769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E58BC-1078-0297-3562-FD18AE11E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DF4527-9B1C-CFC8-3254-B42EC566F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CB72BD-CCDB-A192-FFE2-1DBDAB84E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실험은 </a:t>
            </a:r>
            <a:endParaRPr lang="en-US" altLang="ko-KR" dirty="0"/>
          </a:p>
          <a:p>
            <a:r>
              <a:rPr lang="ko-KR" altLang="en-US" dirty="0"/>
              <a:t>왼쪽부터 보면</a:t>
            </a:r>
            <a:r>
              <a:rPr lang="en-US" altLang="ko-KR" dirty="0"/>
              <a:t>, </a:t>
            </a:r>
            <a:r>
              <a:rPr lang="ko-KR" altLang="en-US" dirty="0"/>
              <a:t>먼저 </a:t>
            </a:r>
            <a:r>
              <a:rPr lang="en-US" altLang="ko-KR" dirty="0"/>
              <a:t>dataset</a:t>
            </a:r>
            <a:r>
              <a:rPr lang="ko-KR" altLang="en-US" dirty="0"/>
              <a:t>에 대한 </a:t>
            </a:r>
            <a:r>
              <a:rPr lang="en-US" altLang="ko-KR" dirty="0"/>
              <a:t>selection bias </a:t>
            </a:r>
            <a:r>
              <a:rPr lang="ko-KR" altLang="en-US" dirty="0"/>
              <a:t>를 피하기 위해 이미 표준화된 </a:t>
            </a:r>
            <a:r>
              <a:rPr lang="en-US" altLang="ko-KR" dirty="0"/>
              <a:t>benchmark</a:t>
            </a:r>
            <a:r>
              <a:rPr lang="ko-KR" altLang="en-US" dirty="0"/>
              <a:t>인 </a:t>
            </a:r>
            <a:r>
              <a:rPr lang="en-US" altLang="ko-KR" dirty="0"/>
              <a:t>12</a:t>
            </a:r>
            <a:r>
              <a:rPr lang="ko-KR" altLang="en-US" dirty="0"/>
              <a:t>개의 </a:t>
            </a:r>
            <a:r>
              <a:rPr lang="en-US" altLang="ko-KR" dirty="0"/>
              <a:t>dataset</a:t>
            </a:r>
            <a:r>
              <a:rPr lang="ko-KR" altLang="en-US" dirty="0"/>
              <a:t>에 대해 평가</a:t>
            </a:r>
            <a:endParaRPr lang="en-US" altLang="ko-KR" dirty="0"/>
          </a:p>
          <a:p>
            <a:r>
              <a:rPr lang="ko-KR" altLang="en-US" dirty="0"/>
              <a:t>근데 사실 </a:t>
            </a:r>
            <a:r>
              <a:rPr lang="en-US" altLang="ko-KR" dirty="0"/>
              <a:t>12</a:t>
            </a:r>
            <a:r>
              <a:rPr lang="ko-KR" altLang="en-US" dirty="0"/>
              <a:t>개 </a:t>
            </a:r>
            <a:r>
              <a:rPr lang="en-US" altLang="ko-KR" dirty="0"/>
              <a:t>dataset</a:t>
            </a:r>
            <a:r>
              <a:rPr lang="ko-KR" altLang="en-US" dirty="0"/>
              <a:t>에는 </a:t>
            </a:r>
            <a:r>
              <a:rPr lang="en-US" altLang="ko-KR" dirty="0"/>
              <a:t>geo location, facial emotion </a:t>
            </a:r>
            <a:r>
              <a:rPr lang="ko-KR" altLang="en-US" dirty="0"/>
              <a:t>같은 다양한 </a:t>
            </a:r>
            <a:r>
              <a:rPr lang="en-US" altLang="ko-KR" dirty="0"/>
              <a:t>dataset</a:t>
            </a:r>
            <a:r>
              <a:rPr lang="ko-KR" altLang="en-US" dirty="0"/>
              <a:t>이 포함되지 않아 오른쪽이 더 포괄적인 비교라고 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작은 </a:t>
            </a:r>
            <a:r>
              <a:rPr lang="en-US" altLang="ko-KR" dirty="0"/>
              <a:t>CLIP: Resnet50, 101</a:t>
            </a:r>
            <a:r>
              <a:rPr lang="ko-KR" altLang="en-US" dirty="0"/>
              <a:t>은 </a:t>
            </a:r>
            <a:r>
              <a:rPr lang="en-US" altLang="ko-KR" dirty="0" err="1"/>
              <a:t>BiT</a:t>
            </a:r>
            <a:r>
              <a:rPr lang="en-US" altLang="ko-KR" dirty="0"/>
              <a:t>-S </a:t>
            </a:r>
            <a:r>
              <a:rPr lang="ko-KR" altLang="en-US" dirty="0"/>
              <a:t>등 </a:t>
            </a:r>
            <a:r>
              <a:rPr lang="en-US" altLang="ko-KR" dirty="0"/>
              <a:t>Imagenet-1K </a:t>
            </a:r>
            <a:r>
              <a:rPr lang="ko-KR" altLang="en-US" dirty="0"/>
              <a:t>다른 </a:t>
            </a:r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모델을 이기지만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BiT</a:t>
            </a:r>
            <a:r>
              <a:rPr lang="en-US" altLang="ko-KR" dirty="0"/>
              <a:t>-M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같이 </a:t>
            </a:r>
            <a:r>
              <a:rPr lang="en-US" altLang="ko-KR" dirty="0"/>
              <a:t>ImageNet-21K</a:t>
            </a:r>
            <a:r>
              <a:rPr lang="ko-KR" altLang="en-US" dirty="0"/>
              <a:t>에서 학습된 모델보다는 성능이 떨어짐</a:t>
            </a:r>
            <a:endParaRPr lang="en-US" altLang="ko-KR" dirty="0"/>
          </a:p>
          <a:p>
            <a:r>
              <a:rPr lang="ko-KR" altLang="en-US" dirty="0"/>
              <a:t>대신</a:t>
            </a:r>
            <a:r>
              <a:rPr lang="en-US" altLang="ko-KR" dirty="0"/>
              <a:t> CLIP</a:t>
            </a:r>
            <a:r>
              <a:rPr lang="ko-KR" altLang="en-US" dirty="0"/>
              <a:t>은 </a:t>
            </a:r>
            <a:r>
              <a:rPr lang="en-US" altLang="ko-KR" dirty="0"/>
              <a:t>scaling</a:t>
            </a:r>
            <a:r>
              <a:rPr lang="ko-KR" altLang="en-US" dirty="0"/>
              <a:t>이 가장 잘됨</a:t>
            </a:r>
            <a:r>
              <a:rPr lang="en-US" altLang="ko-KR" dirty="0"/>
              <a:t>, SOTA model</a:t>
            </a:r>
            <a:r>
              <a:rPr lang="ko-KR" altLang="en-US" dirty="0"/>
              <a:t> </a:t>
            </a:r>
            <a:r>
              <a:rPr lang="en-US" altLang="ko-KR" dirty="0"/>
              <a:t>Efficient</a:t>
            </a:r>
            <a:r>
              <a:rPr lang="ko-KR" altLang="en-US" dirty="0"/>
              <a:t> </a:t>
            </a:r>
            <a:r>
              <a:rPr lang="en-US" altLang="ko-KR" dirty="0"/>
              <a:t>Net</a:t>
            </a:r>
            <a:r>
              <a:rPr lang="ko-KR" altLang="en-US" dirty="0"/>
              <a:t>도 이김 </a:t>
            </a:r>
            <a:r>
              <a:rPr lang="en-US" altLang="ko-KR" dirty="0"/>
              <a:t>(</a:t>
            </a:r>
            <a:r>
              <a:rPr lang="ko-KR" altLang="en-US" dirty="0"/>
              <a:t>성능도 이기고 </a:t>
            </a:r>
            <a:r>
              <a:rPr lang="en-US" altLang="ko-KR" dirty="0"/>
              <a:t>compute efficiency</a:t>
            </a:r>
            <a:r>
              <a:rPr lang="ko-KR" altLang="en-US" dirty="0"/>
              <a:t>도 이김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또</a:t>
            </a:r>
            <a:r>
              <a:rPr lang="en-US" altLang="ko-KR" dirty="0"/>
              <a:t>, CLIP-</a:t>
            </a:r>
            <a:r>
              <a:rPr lang="en-US" altLang="ko-KR" dirty="0" err="1"/>
              <a:t>ViT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en-US" altLang="ko-KR" dirty="0"/>
              <a:t>CLIP </a:t>
            </a:r>
            <a:r>
              <a:rPr lang="en-US" altLang="ko-KR" dirty="0" err="1"/>
              <a:t>ResNet</a:t>
            </a:r>
            <a:r>
              <a:rPr lang="ko-KR" altLang="en-US" dirty="0"/>
              <a:t>에 비해 </a:t>
            </a:r>
            <a:r>
              <a:rPr lang="en-US" altLang="ko-KR" dirty="0"/>
              <a:t>3</a:t>
            </a:r>
            <a:r>
              <a:rPr lang="ko-KR" altLang="en-US" dirty="0"/>
              <a:t>배 효율적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285A6C-0F2F-E273-F655-0AF397433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435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5B883-8684-66A2-C97A-FEDEE3E0D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D1F351-C074-F98C-5595-5BECB2ED62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8D757B-45D5-417A-FA36-072097DDB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Deep learning </a:t>
            </a:r>
            <a:r>
              <a:rPr lang="ko-KR" altLang="en-US" dirty="0"/>
              <a:t>모델은 일반적으로 데이터셋이 바뀌면 성능이 낮아짐</a:t>
            </a:r>
            <a:endParaRPr lang="en-US" altLang="ko-KR" dirty="0"/>
          </a:p>
          <a:p>
            <a:r>
              <a:rPr lang="ko-KR" altLang="en-US" dirty="0"/>
              <a:t>그러므로 </a:t>
            </a:r>
            <a:r>
              <a:rPr lang="en-US" altLang="ko-KR" dirty="0"/>
              <a:t>ImageNet</a:t>
            </a:r>
            <a:r>
              <a:rPr lang="ko-KR" altLang="en-US" dirty="0"/>
              <a:t>에만 평가를 </a:t>
            </a:r>
            <a:r>
              <a:rPr lang="ko-KR" altLang="en-US" dirty="0" err="1"/>
              <a:t>하는것에</a:t>
            </a:r>
            <a:r>
              <a:rPr lang="ko-KR" altLang="en-US" dirty="0"/>
              <a:t> 주의해야 함 </a:t>
            </a:r>
            <a:endParaRPr lang="en-US" altLang="ko-KR" dirty="0"/>
          </a:p>
          <a:p>
            <a:r>
              <a:rPr lang="ko-KR" altLang="en-US" dirty="0"/>
              <a:t>반면 </a:t>
            </a:r>
            <a:r>
              <a:rPr lang="en-US" altLang="ko-KR" dirty="0"/>
              <a:t>zero shot model</a:t>
            </a:r>
            <a:r>
              <a:rPr lang="ko-KR" altLang="en-US" dirty="0"/>
              <a:t>은 특정</a:t>
            </a:r>
            <a:r>
              <a:rPr lang="en-US" altLang="ko-KR" dirty="0"/>
              <a:t> distribution</a:t>
            </a:r>
            <a:r>
              <a:rPr lang="ko-KR" altLang="en-US" dirty="0"/>
              <a:t>에만 학습된 것이 아니기 때문에 더 </a:t>
            </a:r>
            <a:r>
              <a:rPr lang="en-US" altLang="ko-KR" dirty="0"/>
              <a:t>robust </a:t>
            </a:r>
            <a:r>
              <a:rPr lang="ko-KR" altLang="en-US" dirty="0"/>
              <a:t>할 것으로 예상됨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그래프를 보면 </a:t>
            </a:r>
            <a:r>
              <a:rPr lang="en-US" altLang="ko-KR" dirty="0"/>
              <a:t>x </a:t>
            </a:r>
            <a:r>
              <a:rPr lang="ko-KR" altLang="en-US" dirty="0"/>
              <a:t>축이 </a:t>
            </a:r>
            <a:r>
              <a:rPr lang="en-US" altLang="ko-KR" dirty="0" err="1"/>
              <a:t>imagenet</a:t>
            </a:r>
            <a:r>
              <a:rPr lang="en-US" altLang="ko-KR" dirty="0"/>
              <a:t> accuracy, y </a:t>
            </a:r>
            <a:r>
              <a:rPr lang="ko-KR" altLang="en-US" dirty="0"/>
              <a:t>축이 </a:t>
            </a:r>
            <a:r>
              <a:rPr lang="en-US" altLang="ko-KR" dirty="0"/>
              <a:t>7</a:t>
            </a:r>
            <a:r>
              <a:rPr lang="ko-KR" altLang="en-US" dirty="0"/>
              <a:t>개의 </a:t>
            </a:r>
            <a:r>
              <a:rPr lang="en-US" altLang="ko-KR" dirty="0"/>
              <a:t>shifted </a:t>
            </a:r>
            <a:r>
              <a:rPr lang="en-US" altLang="ko-KR" dirty="0" err="1"/>
              <a:t>datset</a:t>
            </a:r>
            <a:r>
              <a:rPr lang="ko-KR" altLang="en-US" dirty="0"/>
              <a:t>에 대한 </a:t>
            </a:r>
            <a:r>
              <a:rPr lang="en-US" altLang="ko-KR" dirty="0" err="1"/>
              <a:t>accurac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ideal</a:t>
            </a:r>
            <a:r>
              <a:rPr lang="ko-KR" altLang="en-US" dirty="0"/>
              <a:t>한 모델이라면 선형적으로 둘의 성능이 모두 같이 올라가야 함</a:t>
            </a:r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standard </a:t>
            </a:r>
            <a:r>
              <a:rPr lang="en-US" altLang="ko-KR" dirty="0" err="1"/>
              <a:t>trainin</a:t>
            </a:r>
            <a:r>
              <a:rPr lang="ko-KR" altLang="en-US" dirty="0"/>
              <a:t>의 </a:t>
            </a:r>
            <a:r>
              <a:rPr lang="en-US" altLang="ko-KR" dirty="0"/>
              <a:t>datapoint</a:t>
            </a:r>
            <a:r>
              <a:rPr lang="ko-KR" altLang="en-US" dirty="0"/>
              <a:t>를 보면 </a:t>
            </a:r>
            <a:r>
              <a:rPr lang="en-US" altLang="ko-KR" dirty="0"/>
              <a:t>shifted dataset</a:t>
            </a:r>
            <a:r>
              <a:rPr lang="ko-KR" altLang="en-US" dirty="0"/>
              <a:t>에서 </a:t>
            </a:r>
            <a:r>
              <a:rPr lang="en-US" altLang="ko-KR" dirty="0" err="1"/>
              <a:t>imageNet</a:t>
            </a:r>
            <a:r>
              <a:rPr lang="en-US" altLang="ko-KR" dirty="0"/>
              <a:t> accuracy </a:t>
            </a:r>
            <a:r>
              <a:rPr lang="ko-KR" altLang="en-US" dirty="0"/>
              <a:t>증가를 따라가지 못함</a:t>
            </a:r>
            <a:endParaRPr lang="en-US" altLang="ko-KR" dirty="0"/>
          </a:p>
          <a:p>
            <a:r>
              <a:rPr lang="ko-KR" altLang="en-US" dirty="0" err="1"/>
              <a:t>회색점들인</a:t>
            </a:r>
            <a:r>
              <a:rPr lang="ko-KR" altLang="en-US" dirty="0"/>
              <a:t> </a:t>
            </a:r>
            <a:r>
              <a:rPr lang="en-US" altLang="ko-KR" dirty="0"/>
              <a:t>robust technique</a:t>
            </a:r>
            <a:r>
              <a:rPr lang="ko-KR" altLang="en-US" dirty="0"/>
              <a:t>를 사용한 경우만 봐도 그렇다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반면 </a:t>
            </a:r>
            <a:r>
              <a:rPr lang="en-US" altLang="ko-KR" dirty="0"/>
              <a:t>CLIP</a:t>
            </a:r>
            <a:r>
              <a:rPr lang="ko-KR" altLang="en-US" dirty="0"/>
              <a:t>을 사용하면 이러한</a:t>
            </a:r>
            <a:r>
              <a:rPr lang="en-US" altLang="ko-KR" dirty="0"/>
              <a:t>gap</a:t>
            </a:r>
            <a:r>
              <a:rPr lang="ko-KR" altLang="en-US" dirty="0"/>
              <a:t>을 줄일 수 있음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CLIP</a:t>
            </a:r>
            <a:r>
              <a:rPr lang="ko-KR" altLang="en-US" dirty="0"/>
              <a:t>은 </a:t>
            </a:r>
            <a:r>
              <a:rPr lang="en-US" altLang="ko-KR" dirty="0"/>
              <a:t>distribution shift</a:t>
            </a:r>
            <a:r>
              <a:rPr lang="ko-KR" altLang="en-US" dirty="0"/>
              <a:t>에 대해 </a:t>
            </a:r>
            <a:r>
              <a:rPr lang="en-US" altLang="ko-KR" dirty="0"/>
              <a:t>robust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6FA747-0E64-8312-63CF-788EC2DBDB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089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D1F7C-2860-DE00-114A-077FCEA26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22272D-E3C0-2974-91CA-8A7489241A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2265B6-9375-76B8-759B-097160805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</a:t>
            </a:r>
            <a:r>
              <a:rPr lang="en-US" altLang="ko-KR" dirty="0"/>
              <a:t> ImageNet</a:t>
            </a:r>
            <a:r>
              <a:rPr lang="ko-KR" altLang="en-US" dirty="0"/>
              <a:t>을 </a:t>
            </a:r>
            <a:r>
              <a:rPr lang="en-US" altLang="ko-KR" dirty="0"/>
              <a:t>shift</a:t>
            </a:r>
            <a:r>
              <a:rPr lang="ko-KR" altLang="en-US" dirty="0"/>
              <a:t>한 여러 </a:t>
            </a:r>
            <a:r>
              <a:rPr lang="en-US" altLang="ko-KR" dirty="0"/>
              <a:t>dataset</a:t>
            </a:r>
            <a:r>
              <a:rPr lang="ko-KR" altLang="en-US" dirty="0"/>
              <a:t>의 예시를 볼 수 있다</a:t>
            </a:r>
            <a:r>
              <a:rPr lang="en-US" altLang="ko-KR" dirty="0"/>
              <a:t>. </a:t>
            </a:r>
            <a:r>
              <a:rPr lang="ko-KR" altLang="en-US" dirty="0"/>
              <a:t>난이도가 </a:t>
            </a:r>
            <a:r>
              <a:rPr lang="ko-KR" altLang="en-US" dirty="0" err="1"/>
              <a:t>제각각임</a:t>
            </a:r>
            <a:endParaRPr lang="en-US" altLang="ko-KR" dirty="0"/>
          </a:p>
          <a:p>
            <a:r>
              <a:rPr lang="ko-KR" altLang="en-US" dirty="0"/>
              <a:t>여기서 일반적인 </a:t>
            </a:r>
            <a:r>
              <a:rPr lang="en-US" altLang="ko-KR" dirty="0"/>
              <a:t>ResNet101</a:t>
            </a:r>
            <a:r>
              <a:rPr lang="ko-KR" altLang="en-US" dirty="0"/>
              <a:t>과 </a:t>
            </a:r>
            <a:r>
              <a:rPr lang="en-US" altLang="ko-KR" dirty="0"/>
              <a:t>Zero-shot CLIP </a:t>
            </a:r>
            <a:r>
              <a:rPr lang="ko-KR" altLang="en-US" dirty="0"/>
              <a:t>모델 </a:t>
            </a:r>
            <a:r>
              <a:rPr lang="en-US" altLang="ko-KR" dirty="0"/>
              <a:t>(</a:t>
            </a:r>
            <a:r>
              <a:rPr lang="ko-KR" altLang="en-US" dirty="0"/>
              <a:t>앞서 언급한 </a:t>
            </a:r>
            <a:r>
              <a:rPr lang="en-US" altLang="ko-KR" dirty="0" err="1"/>
              <a:t>ViT</a:t>
            </a:r>
            <a:r>
              <a:rPr lang="en-US" altLang="ko-KR" dirty="0"/>
              <a:t>-L/14@336px)</a:t>
            </a:r>
            <a:r>
              <a:rPr lang="ko-KR" altLang="en-US" dirty="0"/>
              <a:t> 중에서 </a:t>
            </a:r>
            <a:r>
              <a:rPr lang="en-US" altLang="ko-KR" dirty="0"/>
              <a:t>ImageNet accuracy</a:t>
            </a:r>
            <a:r>
              <a:rPr lang="ko-KR" altLang="en-US" dirty="0"/>
              <a:t>가 동일한 두 모델을 선택해서 비교하였다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</a:t>
            </a:r>
            <a:r>
              <a:rPr lang="en-US" altLang="ko-KR" dirty="0"/>
              <a:t>shifted dataset</a:t>
            </a:r>
            <a:r>
              <a:rPr lang="ko-KR" altLang="en-US" dirty="0"/>
              <a:t>에서 </a:t>
            </a:r>
            <a:r>
              <a:rPr lang="en-US" altLang="ko-KR" dirty="0"/>
              <a:t>CLIP</a:t>
            </a:r>
            <a:r>
              <a:rPr lang="ko-KR" altLang="en-US" dirty="0"/>
              <a:t>을 사용하면 </a:t>
            </a:r>
            <a:r>
              <a:rPr lang="en-US" altLang="ko-KR" dirty="0"/>
              <a:t>score</a:t>
            </a:r>
            <a:r>
              <a:rPr lang="ko-KR" altLang="en-US" dirty="0"/>
              <a:t>가 올라감</a:t>
            </a:r>
            <a:endParaRPr lang="en-US" altLang="ko-KR" dirty="0"/>
          </a:p>
          <a:p>
            <a:r>
              <a:rPr lang="ko-KR" altLang="en-US" dirty="0"/>
              <a:t>어떤 데이터셋에서는 </a:t>
            </a:r>
            <a:r>
              <a:rPr lang="en-US" altLang="ko-KR" dirty="0"/>
              <a:t>75% </a:t>
            </a:r>
            <a:r>
              <a:rPr lang="ko-KR" altLang="en-US" dirty="0"/>
              <a:t>가까이 차이가 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812181-7DEE-9E85-BC89-79EB3A7ECA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4375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D2D79-531B-1C42-0590-C130764D4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9E4C82-885F-B63E-E28E-01A5B8273F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A20E85-3CFB-2805-7621-C819FADCE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Vision</a:t>
            </a:r>
            <a:r>
              <a:rPr lang="ko-KR" altLang="en-US" dirty="0"/>
              <a:t>에서는 원래 사람과의 비교가 </a:t>
            </a:r>
            <a:r>
              <a:rPr lang="ko-KR" altLang="en-US" dirty="0" err="1"/>
              <a:t>안나온지</a:t>
            </a:r>
            <a:r>
              <a:rPr lang="ko-KR" altLang="en-US" dirty="0"/>
              <a:t> 오래됨</a:t>
            </a:r>
            <a:r>
              <a:rPr lang="en-US" altLang="ko-KR" dirty="0"/>
              <a:t>, </a:t>
            </a:r>
            <a:r>
              <a:rPr lang="ko-KR" altLang="en-US" dirty="0"/>
              <a:t>특이한 점은 사람과의 비교가 있음</a:t>
            </a:r>
            <a:endParaRPr lang="en-US" altLang="ko-KR" dirty="0"/>
          </a:p>
          <a:p>
            <a:r>
              <a:rPr lang="ko-KR" altLang="en-US" dirty="0"/>
              <a:t>사람은 얼마나 안본 </a:t>
            </a:r>
            <a:r>
              <a:rPr lang="en-US" altLang="ko-KR" dirty="0"/>
              <a:t>task</a:t>
            </a:r>
            <a:r>
              <a:rPr lang="ko-KR" altLang="en-US" dirty="0"/>
              <a:t>에 적응을 잘하고</a:t>
            </a:r>
            <a:r>
              <a:rPr lang="en-US" altLang="ko-KR" dirty="0"/>
              <a:t>, </a:t>
            </a:r>
            <a:r>
              <a:rPr lang="ko-KR" altLang="en-US" dirty="0"/>
              <a:t>예시를 주면 얼마나 능력이 상승하는지 </a:t>
            </a:r>
            <a:r>
              <a:rPr lang="ko-KR" altLang="en-US" dirty="0" err="1"/>
              <a:t>보고자하는</a:t>
            </a:r>
            <a:r>
              <a:rPr lang="ko-KR" altLang="en-US" dirty="0"/>
              <a:t> 목적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명에게 </a:t>
            </a:r>
            <a:r>
              <a:rPr lang="en-US" altLang="ko-KR" dirty="0"/>
              <a:t>oxford pets dataset </a:t>
            </a:r>
            <a:r>
              <a:rPr lang="ko-KR" altLang="en-US" dirty="0"/>
              <a:t>종 맞추기</a:t>
            </a:r>
            <a:r>
              <a:rPr lang="en-US" altLang="ko-KR" dirty="0"/>
              <a:t>: zero shot-&gt; </a:t>
            </a:r>
            <a:r>
              <a:rPr lang="ko-KR" altLang="en-US" dirty="0"/>
              <a:t>나도 </a:t>
            </a:r>
            <a:r>
              <a:rPr lang="ko-KR" altLang="en-US" dirty="0" err="1"/>
              <a:t>못할듯</a:t>
            </a:r>
            <a:endParaRPr lang="en-US" altLang="ko-KR" dirty="0"/>
          </a:p>
          <a:p>
            <a:r>
              <a:rPr lang="ko-KR" altLang="en-US" dirty="0"/>
              <a:t>그래도 예시를 하나씩 주니 </a:t>
            </a:r>
            <a:r>
              <a:rPr lang="en-US" altLang="ko-KR" dirty="0"/>
              <a:t>54%</a:t>
            </a:r>
            <a:r>
              <a:rPr lang="ko-KR" altLang="en-US" dirty="0"/>
              <a:t>에서 </a:t>
            </a:r>
            <a:r>
              <a:rPr lang="en-US" altLang="ko-KR" dirty="0"/>
              <a:t>76%</a:t>
            </a:r>
            <a:r>
              <a:rPr lang="ko-KR" altLang="en-US" dirty="0"/>
              <a:t>로 상승</a:t>
            </a:r>
            <a:r>
              <a:rPr lang="en-US" altLang="ko-KR" dirty="0"/>
              <a:t>, </a:t>
            </a:r>
            <a:r>
              <a:rPr lang="ko-KR" altLang="en-US" dirty="0"/>
              <a:t>예시를 두개 주는 것은 의미가 별로 없었음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사람은 자신이 무엇을 모르는지 알기 때문에 </a:t>
            </a:r>
            <a:r>
              <a:rPr lang="en-US" altLang="ko-KR" dirty="0"/>
              <a:t>1</a:t>
            </a:r>
            <a:r>
              <a:rPr lang="ko-KR" altLang="en-US" dirty="0"/>
              <a:t>개의 예시로 이를 업데이트할 수 있음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반면 </a:t>
            </a:r>
            <a:r>
              <a:rPr lang="en-US" altLang="ko-KR" dirty="0"/>
              <a:t>CLIP</a:t>
            </a:r>
            <a:r>
              <a:rPr lang="ko-KR" altLang="en-US" dirty="0"/>
              <a:t>은 </a:t>
            </a:r>
            <a:r>
              <a:rPr lang="en-US" altLang="ko-KR" dirty="0"/>
              <a:t>few-shot</a:t>
            </a:r>
            <a:r>
              <a:rPr lang="ko-KR" altLang="en-US" dirty="0"/>
              <a:t>이 잘 안됨</a:t>
            </a:r>
            <a:r>
              <a:rPr lang="en-US" altLang="ko-KR" dirty="0"/>
              <a:t>. </a:t>
            </a:r>
            <a:r>
              <a:rPr lang="ko-KR" altLang="en-US" dirty="0"/>
              <a:t>오히려 </a:t>
            </a:r>
            <a:r>
              <a:rPr lang="ko-KR" altLang="en-US" dirty="0" err="1"/>
              <a:t>재학습</a:t>
            </a:r>
            <a:r>
              <a:rPr lang="ko-KR" altLang="en-US" dirty="0"/>
              <a:t> 시 성능 하락</a:t>
            </a:r>
            <a:r>
              <a:rPr lang="en-US" altLang="ko-KR" dirty="0"/>
              <a:t>. Prior knowledge</a:t>
            </a:r>
            <a:r>
              <a:rPr lang="ko-KR" altLang="en-US" dirty="0"/>
              <a:t>에 대한 개념이 없음 사람이 배우는 방식과 큰 차이가 있다는 것을 알 수 있음</a:t>
            </a: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prior knowledge</a:t>
            </a:r>
            <a:r>
              <a:rPr lang="ko-KR" altLang="en-US" dirty="0"/>
              <a:t>를 </a:t>
            </a:r>
            <a:r>
              <a:rPr lang="en-US" altLang="ko-KR" dirty="0"/>
              <a:t>few shot</a:t>
            </a:r>
            <a:r>
              <a:rPr lang="ko-KR" altLang="en-US" dirty="0"/>
              <a:t>으로 주는 방식이 </a:t>
            </a:r>
            <a:r>
              <a:rPr lang="en-US" altLang="ko-KR" dirty="0"/>
              <a:t>CLIP few shot</a:t>
            </a:r>
            <a:r>
              <a:rPr lang="ko-KR" altLang="en-US" dirty="0"/>
              <a:t>에 중요할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참고로</a:t>
            </a:r>
            <a:r>
              <a:rPr lang="en-US" altLang="ko-KR" dirty="0"/>
              <a:t> Majority vote</a:t>
            </a:r>
            <a:r>
              <a:rPr lang="ko-KR" altLang="en-US" dirty="0"/>
              <a:t>는 </a:t>
            </a:r>
            <a:r>
              <a:rPr lang="en-US" altLang="ko-KR" dirty="0"/>
              <a:t>5</a:t>
            </a:r>
            <a:r>
              <a:rPr lang="ko-KR" altLang="en-US" dirty="0"/>
              <a:t>명의 투표</a:t>
            </a:r>
            <a:r>
              <a:rPr lang="en-US" altLang="ko-KR" dirty="0"/>
              <a:t>, accuracy on guesses</a:t>
            </a:r>
            <a:r>
              <a:rPr lang="ko-KR" altLang="en-US" dirty="0"/>
              <a:t>는 잘 모르겠음 선지가 없는 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5ECD03-7753-D0B3-E371-7805F80E3E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1620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BAAC3-5418-AE80-FCF5-DE6019F76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B42A60-6AFD-5835-E121-7C8223D070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C632D9-6869-6EC6-312C-B5AEFD253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여전히 </a:t>
            </a:r>
            <a:r>
              <a:rPr lang="en-US" altLang="ko-KR" dirty="0"/>
              <a:t>SOTA</a:t>
            </a:r>
            <a:r>
              <a:rPr lang="ko-KR" altLang="en-US" dirty="0"/>
              <a:t>에 </a:t>
            </a:r>
            <a:r>
              <a:rPr lang="ko-KR" altLang="en-US" dirty="0" err="1"/>
              <a:t>못미침</a:t>
            </a:r>
            <a:r>
              <a:rPr lang="en-US" altLang="ko-KR" dirty="0"/>
              <a:t>, 1000</a:t>
            </a:r>
            <a:r>
              <a:rPr lang="ko-KR" altLang="en-US" dirty="0"/>
              <a:t>배 가량 </a:t>
            </a:r>
            <a:r>
              <a:rPr lang="en-US" altLang="ko-KR" dirty="0"/>
              <a:t>compute </a:t>
            </a:r>
            <a:r>
              <a:rPr lang="ko-KR" altLang="en-US" dirty="0"/>
              <a:t>필요</a:t>
            </a:r>
            <a:endParaRPr lang="en-US" altLang="ko-KR" dirty="0"/>
          </a:p>
          <a:p>
            <a:r>
              <a:rPr lang="ko-KR" altLang="en-US" dirty="0"/>
              <a:t>어떤 </a:t>
            </a:r>
            <a:r>
              <a:rPr lang="en-US" altLang="ko-KR" dirty="0"/>
              <a:t>task</a:t>
            </a:r>
            <a:r>
              <a:rPr lang="ko-KR" altLang="en-US" dirty="0"/>
              <a:t>에는 어려움을 겪음</a:t>
            </a:r>
            <a:endParaRPr lang="en-US" altLang="ko-KR" dirty="0"/>
          </a:p>
          <a:p>
            <a:r>
              <a:rPr lang="en-US" altLang="ko-KR" dirty="0"/>
              <a:t>OCR</a:t>
            </a:r>
            <a:r>
              <a:rPr lang="ko-KR" altLang="en-US" dirty="0"/>
              <a:t>은 엄청 잘하는데 </a:t>
            </a:r>
            <a:r>
              <a:rPr lang="en-US" altLang="ko-KR" dirty="0"/>
              <a:t>MNIST embarrassing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robust</a:t>
            </a:r>
            <a:r>
              <a:rPr lang="ko-KR" altLang="en-US" dirty="0"/>
              <a:t>하다고 주장하지만</a:t>
            </a:r>
            <a:r>
              <a:rPr lang="en-US" altLang="ko-KR" dirty="0"/>
              <a:t>, </a:t>
            </a:r>
            <a:r>
              <a:rPr lang="ko-KR" altLang="en-US" dirty="0"/>
              <a:t>단순히 </a:t>
            </a:r>
            <a:r>
              <a:rPr lang="en-US" altLang="ko-KR" dirty="0"/>
              <a:t>pretraining dataset</a:t>
            </a:r>
            <a:r>
              <a:rPr lang="ko-KR" altLang="en-US" dirty="0"/>
              <a:t>에 포함되길 기도하며 우회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Open captioning</a:t>
            </a:r>
            <a:r>
              <a:rPr lang="ko-KR" altLang="en-US" dirty="0"/>
              <a:t>과 다름</a:t>
            </a:r>
            <a:endParaRPr lang="en-US" altLang="ko-KR" dirty="0"/>
          </a:p>
          <a:p>
            <a:r>
              <a:rPr lang="ko-KR" altLang="en-US" dirty="0"/>
              <a:t>그냥</a:t>
            </a:r>
            <a:r>
              <a:rPr lang="en-US" altLang="ko-KR" dirty="0"/>
              <a:t> scaling</a:t>
            </a:r>
            <a:r>
              <a:rPr lang="ko-KR" altLang="en-US" dirty="0"/>
              <a:t> 방법론</a:t>
            </a:r>
            <a:r>
              <a:rPr lang="en-US" altLang="ko-KR" dirty="0"/>
              <a:t>, </a:t>
            </a:r>
            <a:r>
              <a:rPr lang="ko-KR" altLang="en-US" dirty="0"/>
              <a:t>계산자체가 효과적이지 않다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6FB49A-5B6C-4B3B-7603-AF933A17EC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3519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9FF90-C159-4FBE-9EED-0A7776066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42DB4E-E8F6-EFF4-DA23-358D62D4AE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0926D2-561C-F006-12BE-F94533486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Open captioning</a:t>
            </a:r>
            <a:r>
              <a:rPr lang="ko-KR" altLang="en-US" dirty="0"/>
              <a:t>과 다름</a:t>
            </a:r>
            <a:endParaRPr lang="en-US" altLang="ko-KR" dirty="0"/>
          </a:p>
          <a:p>
            <a:r>
              <a:rPr lang="ko-KR" altLang="en-US" dirty="0"/>
              <a:t>그냥</a:t>
            </a:r>
            <a:r>
              <a:rPr lang="en-US" altLang="ko-KR" dirty="0"/>
              <a:t> scaling</a:t>
            </a:r>
            <a:r>
              <a:rPr lang="ko-KR" altLang="en-US" dirty="0"/>
              <a:t> 방법론</a:t>
            </a:r>
            <a:r>
              <a:rPr lang="en-US" altLang="ko-KR" dirty="0"/>
              <a:t>, </a:t>
            </a:r>
            <a:r>
              <a:rPr lang="ko-KR" altLang="en-US" dirty="0"/>
              <a:t>계산자체가 효과적이지 않다</a:t>
            </a:r>
            <a:endParaRPr lang="en-US" altLang="ko-KR" dirty="0"/>
          </a:p>
          <a:p>
            <a:r>
              <a:rPr lang="en-US" altLang="ko-KR" dirty="0"/>
              <a:t>Benchmark score</a:t>
            </a:r>
            <a:r>
              <a:rPr lang="ko-KR" altLang="en-US" dirty="0"/>
              <a:t>를 반복적으로 개발과정에 활용하면서 모델 개선 </a:t>
            </a:r>
            <a:r>
              <a:rPr lang="en-US" altLang="ko-KR" dirty="0"/>
              <a:t>-&gt; </a:t>
            </a:r>
            <a:r>
              <a:rPr lang="ko-KR" altLang="en-US" dirty="0"/>
              <a:t>진정으로 </a:t>
            </a:r>
            <a:r>
              <a:rPr lang="en-US" altLang="ko-KR" dirty="0"/>
              <a:t>zero shot </a:t>
            </a:r>
            <a:r>
              <a:rPr lang="ko-KR" altLang="en-US" dirty="0"/>
              <a:t>아님</a:t>
            </a:r>
            <a:endParaRPr lang="en-US" altLang="ko-KR" dirty="0"/>
          </a:p>
          <a:p>
            <a:r>
              <a:rPr lang="ko-KR" altLang="en-US" dirty="0"/>
              <a:t>인터넷에서 </a:t>
            </a:r>
            <a:r>
              <a:rPr lang="ko-KR" altLang="en-US" dirty="0" err="1"/>
              <a:t>가져왔기때문ㅇ에</a:t>
            </a:r>
            <a:r>
              <a:rPr lang="ko-KR" altLang="en-US" dirty="0"/>
              <a:t> </a:t>
            </a:r>
            <a:r>
              <a:rPr lang="en-US" altLang="ko-KR" dirty="0"/>
              <a:t>social bias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19D8B5-ACA4-208C-EBBC-C806998E32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93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6615B-E218-1557-6313-3517F6589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9576AA-1FE3-B1F0-6194-B808BF675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0F167C-19D8-4184-CF03-57414BFDA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사람에게 어려운 </a:t>
            </a:r>
            <a:r>
              <a:rPr lang="en-US" altLang="ko-KR" dirty="0"/>
              <a:t>task</a:t>
            </a:r>
            <a:r>
              <a:rPr lang="ko-KR" altLang="en-US" dirty="0"/>
              <a:t>가 </a:t>
            </a:r>
            <a:r>
              <a:rPr lang="en-US" altLang="ko-KR" dirty="0"/>
              <a:t>CLIP</a:t>
            </a:r>
            <a:r>
              <a:rPr lang="ko-KR" altLang="en-US" dirty="0"/>
              <a:t>에게도</a:t>
            </a:r>
            <a:r>
              <a:rPr lang="en-US" altLang="ko-KR" dirty="0"/>
              <a:t> </a:t>
            </a:r>
            <a:r>
              <a:rPr lang="ko-KR" altLang="en-US" dirty="0"/>
              <a:t>어렵다는 것을 볼 수 있음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en-US" altLang="ko-KR" dirty="0"/>
              <a:t>Noisy</a:t>
            </a:r>
            <a:r>
              <a:rPr lang="ko-KR" altLang="en-US" dirty="0"/>
              <a:t> </a:t>
            </a:r>
            <a:r>
              <a:rPr lang="en-US" altLang="ko-KR" dirty="0"/>
              <a:t>label (mislabeled data?) 2) Out of distribution image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B639A3-A7BE-224D-3C90-4EC938D651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23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707BD-E0E3-DE2F-717A-A9BC3A642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BD3447-7125-8208-3F70-457349403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030A32-8C12-2A87-5B92-0AA6214DE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Text</a:t>
            </a:r>
            <a:r>
              <a:rPr lang="ko-KR" altLang="en-US" dirty="0"/>
              <a:t>를 통해 </a:t>
            </a:r>
            <a:r>
              <a:rPr lang="en-US" altLang="ko-KR" dirty="0"/>
              <a:t>image</a:t>
            </a:r>
            <a:r>
              <a:rPr lang="ko-KR" altLang="en-US" dirty="0"/>
              <a:t>를 배우자</a:t>
            </a:r>
            <a:endParaRPr lang="en-US" altLang="ko-KR" dirty="0"/>
          </a:p>
          <a:p>
            <a:r>
              <a:rPr lang="ko-KR" altLang="en-US" dirty="0"/>
              <a:t>기존에도 이런 시도 있었음</a:t>
            </a:r>
            <a:endParaRPr lang="en-US" altLang="ko-KR" dirty="0"/>
          </a:p>
          <a:p>
            <a:r>
              <a:rPr lang="en-US" altLang="ko-KR" dirty="0" err="1"/>
              <a:t>VirTex</a:t>
            </a:r>
            <a:r>
              <a:rPr lang="en-US" altLang="ko-KR" dirty="0"/>
              <a:t>: </a:t>
            </a:r>
            <a:r>
              <a:rPr lang="ko-KR" altLang="en-US" dirty="0"/>
              <a:t>같은 경우 </a:t>
            </a:r>
            <a:r>
              <a:rPr lang="en-US" altLang="ko-KR" dirty="0" err="1"/>
              <a:t>transforme</a:t>
            </a:r>
            <a:r>
              <a:rPr lang="ko-KR" altLang="en-US" dirty="0"/>
              <a:t>를 </a:t>
            </a:r>
            <a:r>
              <a:rPr lang="en-US" altLang="ko-KR" dirty="0"/>
              <a:t>conv </a:t>
            </a:r>
            <a:r>
              <a:rPr lang="ko-KR" altLang="en-US" dirty="0"/>
              <a:t>뒤에 달아서 </a:t>
            </a: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captioning task</a:t>
            </a:r>
            <a:r>
              <a:rPr lang="ko-KR" altLang="en-US" dirty="0"/>
              <a:t>를 </a:t>
            </a:r>
            <a:r>
              <a:rPr lang="en-US" altLang="ko-KR" dirty="0"/>
              <a:t>upstream</a:t>
            </a:r>
            <a:r>
              <a:rPr lang="ko-KR" altLang="en-US" dirty="0"/>
              <a:t>으로 진행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object detection </a:t>
            </a:r>
            <a:r>
              <a:rPr lang="ko-KR" altLang="en-US" dirty="0"/>
              <a:t>같은 </a:t>
            </a:r>
            <a:r>
              <a:rPr lang="en-US" altLang="ko-KR" dirty="0"/>
              <a:t>downstream</a:t>
            </a:r>
            <a:r>
              <a:rPr lang="ko-KR" altLang="en-US" dirty="0"/>
              <a:t>에 활용</a:t>
            </a:r>
            <a:endParaRPr lang="en-US" altLang="ko-KR" dirty="0"/>
          </a:p>
          <a:p>
            <a:r>
              <a:rPr lang="en-US" altLang="ko-KR" dirty="0"/>
              <a:t>ICMLM</a:t>
            </a:r>
            <a:r>
              <a:rPr lang="ko-KR" altLang="en-US" dirty="0"/>
              <a:t>은 </a:t>
            </a:r>
            <a:r>
              <a:rPr lang="en-US" altLang="ko-KR" dirty="0" err="1"/>
              <a:t>captio</a:t>
            </a:r>
            <a:r>
              <a:rPr lang="ko-KR" altLang="en-US" dirty="0"/>
              <a:t>의 일부를 </a:t>
            </a:r>
            <a:r>
              <a:rPr lang="en-US" altLang="ko-KR" dirty="0"/>
              <a:t>masking</a:t>
            </a:r>
            <a:r>
              <a:rPr lang="ko-KR" altLang="en-US" dirty="0"/>
              <a:t>하여 </a:t>
            </a:r>
            <a:r>
              <a:rPr lang="en-US" altLang="ko-KR" dirty="0"/>
              <a:t>masking</a:t>
            </a:r>
            <a:r>
              <a:rPr lang="ko-KR" altLang="en-US" dirty="0"/>
              <a:t>된 </a:t>
            </a:r>
            <a:r>
              <a:rPr lang="en-US" altLang="ko-KR" dirty="0"/>
              <a:t>tag</a:t>
            </a:r>
            <a:r>
              <a:rPr lang="ko-KR" altLang="en-US" dirty="0"/>
              <a:t>를 예측하는 </a:t>
            </a:r>
            <a:r>
              <a:rPr lang="en-US" altLang="ko-KR" dirty="0"/>
              <a:t>BERT</a:t>
            </a:r>
            <a:r>
              <a:rPr lang="ko-KR" altLang="en-US" dirty="0"/>
              <a:t>와 유사한 방식으로 진행</a:t>
            </a:r>
            <a:endParaRPr lang="en-US" altLang="ko-KR" dirty="0"/>
          </a:p>
          <a:p>
            <a:r>
              <a:rPr lang="en-US" altLang="ko-KR" dirty="0" err="1"/>
              <a:t>ConVIRT</a:t>
            </a:r>
            <a:r>
              <a:rPr lang="ko-KR" altLang="en-US" dirty="0"/>
              <a:t>가 본 논문과 가장 유사하다고 볼 수 있는데</a:t>
            </a:r>
            <a:r>
              <a:rPr lang="en-US" altLang="ko-KR" dirty="0"/>
              <a:t>, </a:t>
            </a:r>
            <a:r>
              <a:rPr lang="ko-KR" altLang="en-US" dirty="0"/>
              <a:t>특이한 것은 </a:t>
            </a:r>
            <a:r>
              <a:rPr lang="en-US" altLang="ko-KR" dirty="0"/>
              <a:t>medical domain</a:t>
            </a:r>
            <a:r>
              <a:rPr lang="ko-KR" altLang="en-US" dirty="0"/>
              <a:t>의 </a:t>
            </a:r>
            <a:r>
              <a:rPr lang="en-US" altLang="ko-KR" dirty="0"/>
              <a:t>paper</a:t>
            </a:r>
            <a:r>
              <a:rPr lang="ko-KR" altLang="en-US" dirty="0"/>
              <a:t>인데 선구적</a:t>
            </a:r>
            <a:endParaRPr lang="en-US" altLang="ko-KR" dirty="0"/>
          </a:p>
          <a:p>
            <a:r>
              <a:rPr lang="en-US" altLang="ko-KR" dirty="0"/>
              <a:t>Image</a:t>
            </a:r>
            <a:r>
              <a:rPr lang="ko-KR" altLang="en-US" dirty="0"/>
              <a:t>와 </a:t>
            </a:r>
            <a:r>
              <a:rPr lang="en-US" altLang="ko-KR" dirty="0"/>
              <a:t>text pair </a:t>
            </a:r>
            <a:r>
              <a:rPr lang="ko-KR" altLang="en-US" dirty="0"/>
              <a:t>구성</a:t>
            </a:r>
            <a:r>
              <a:rPr lang="en-US" altLang="ko-KR" dirty="0"/>
              <a:t>, </a:t>
            </a:r>
            <a:r>
              <a:rPr lang="ko-KR" altLang="en-US" dirty="0"/>
              <a:t>각각 </a:t>
            </a:r>
            <a:r>
              <a:rPr lang="en-US" altLang="ko-KR" dirty="0"/>
              <a:t>encoder</a:t>
            </a:r>
            <a:r>
              <a:rPr lang="ko-KR" altLang="en-US" dirty="0"/>
              <a:t>를 통과해서 그 둘 사이의 </a:t>
            </a:r>
            <a:r>
              <a:rPr lang="en-US" altLang="ko-KR" dirty="0"/>
              <a:t>loss</a:t>
            </a:r>
            <a:r>
              <a:rPr lang="ko-KR" altLang="en-US" dirty="0"/>
              <a:t>를 계산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40A65F-BFA4-D505-9FFD-5C9B845BB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929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E19AB-CCF8-F17B-1836-49467D6ED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A45D2A-BC4E-8575-BF19-E26C4AEDA4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7C50A9-8D78-A952-8F18-6FA34D2BD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Meta: insta hashtag</a:t>
            </a:r>
            <a:r>
              <a:rPr lang="ko-KR" altLang="en-US" dirty="0"/>
              <a:t>를 이용해서 </a:t>
            </a:r>
            <a:r>
              <a:rPr lang="en-US" altLang="ko-KR" dirty="0"/>
              <a:t>classification pretrain </a:t>
            </a:r>
          </a:p>
          <a:p>
            <a:r>
              <a:rPr lang="en-US" altLang="ko-KR" dirty="0"/>
              <a:t>Google: </a:t>
            </a:r>
            <a:r>
              <a:rPr lang="en-US" altLang="ko-KR" dirty="0" err="1"/>
              <a:t>BiT</a:t>
            </a:r>
            <a:r>
              <a:rPr lang="en-US" altLang="ko-KR" dirty="0"/>
              <a:t>: JFT dataset, </a:t>
            </a:r>
            <a:r>
              <a:rPr lang="ko-KR" altLang="en-US" dirty="0"/>
              <a:t>즉 </a:t>
            </a:r>
            <a:r>
              <a:rPr lang="en-US" altLang="ko-KR" dirty="0"/>
              <a:t>noisy label </a:t>
            </a:r>
            <a:r>
              <a:rPr lang="ko-KR" altLang="en-US" dirty="0"/>
              <a:t>자체 개발된 알고리즘을 통해서 대규모 데이터셋을 만들어 학습함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/>
              <a:t>supervised</a:t>
            </a:r>
            <a:r>
              <a:rPr lang="ko-KR" altLang="en-US" dirty="0"/>
              <a:t>를 벗어나 </a:t>
            </a:r>
            <a:r>
              <a:rPr lang="en-US" altLang="ko-KR" dirty="0"/>
              <a:t>scaling</a:t>
            </a:r>
            <a:r>
              <a:rPr lang="ko-KR" altLang="en-US" dirty="0"/>
              <a:t>하려는 노력 있었음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59C0E8-FFAD-86C5-B5A2-846C0E2B7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89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8F85C-340F-9C14-8319-78DAD7A68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B4A085-01BF-289A-D5B7-B11F7AC25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0E84582-95BF-BCC8-7765-34A2D0BBF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언급한대로 이 논문은 두가지 문제의식에서 출발</a:t>
            </a:r>
            <a:endParaRPr lang="en-US" altLang="ko-KR" dirty="0"/>
          </a:p>
          <a:p>
            <a:r>
              <a:rPr lang="en-US" altLang="ko-KR" dirty="0"/>
              <a:t>Zero-shot capability: supervised</a:t>
            </a:r>
            <a:r>
              <a:rPr lang="ko-KR" altLang="en-US" dirty="0"/>
              <a:t>는 수천 수만의 </a:t>
            </a:r>
            <a:r>
              <a:rPr lang="en-US" altLang="ko-KR" dirty="0"/>
              <a:t>class</a:t>
            </a:r>
            <a:r>
              <a:rPr lang="ko-KR" altLang="en-US" dirty="0"/>
              <a:t>를 전부 </a:t>
            </a:r>
            <a:r>
              <a:rPr lang="en-US" altLang="ko-KR" dirty="0" err="1"/>
              <a:t>softmax</a:t>
            </a:r>
            <a:r>
              <a:rPr lang="ko-KR" altLang="en-US" dirty="0"/>
              <a:t>를 해야 </a:t>
            </a:r>
            <a:r>
              <a:rPr lang="en-US" altLang="ko-KR" dirty="0"/>
              <a:t>zero shot </a:t>
            </a:r>
            <a:r>
              <a:rPr lang="ko-KR" altLang="en-US" dirty="0"/>
              <a:t>가능</a:t>
            </a:r>
            <a:endParaRPr lang="en-US" altLang="ko-KR" dirty="0"/>
          </a:p>
          <a:p>
            <a:r>
              <a:rPr lang="ko-KR" altLang="en-US" dirty="0"/>
              <a:t>이를 </a:t>
            </a:r>
            <a:r>
              <a:rPr lang="en-US" altLang="ko-KR" dirty="0"/>
              <a:t>natural language</a:t>
            </a:r>
            <a:r>
              <a:rPr lang="ko-KR" altLang="en-US" dirty="0"/>
              <a:t>로 해결해보고자 함</a:t>
            </a:r>
            <a:endParaRPr lang="en-US" altLang="ko-KR" dirty="0"/>
          </a:p>
          <a:p>
            <a:r>
              <a:rPr lang="en-US" altLang="ko-KR" dirty="0"/>
              <a:t>Scale: </a:t>
            </a:r>
            <a:r>
              <a:rPr lang="ko-KR" altLang="en-US" dirty="0"/>
              <a:t>데이터셋의 사이즈를 </a:t>
            </a:r>
            <a:r>
              <a:rPr lang="ko-KR" altLang="en-US" dirty="0" err="1"/>
              <a:t>키울려는</a:t>
            </a:r>
            <a:r>
              <a:rPr lang="ko-KR" altLang="en-US" dirty="0"/>
              <a:t> 시도는 여러가지 있었음</a:t>
            </a:r>
            <a:endParaRPr lang="en-US" altLang="ko-KR" dirty="0"/>
          </a:p>
          <a:p>
            <a:r>
              <a:rPr lang="en-US" altLang="ko-KR" dirty="0"/>
              <a:t>Weak supervised model</a:t>
            </a:r>
            <a:r>
              <a:rPr lang="ko-KR" altLang="en-US" dirty="0"/>
              <a:t>은 </a:t>
            </a:r>
            <a:r>
              <a:rPr lang="en-US" altLang="ko-KR" dirty="0"/>
              <a:t>multi GPU,</a:t>
            </a:r>
            <a:r>
              <a:rPr lang="ko-KR" altLang="en-US" dirty="0"/>
              <a:t> </a:t>
            </a:r>
            <a:r>
              <a:rPr lang="en-US" altLang="ko-KR" dirty="0"/>
              <a:t>billion image</a:t>
            </a:r>
            <a:r>
              <a:rPr lang="ko-KR" altLang="en-US" dirty="0"/>
              <a:t>가 필요했지만</a:t>
            </a:r>
            <a:r>
              <a:rPr lang="en-US" altLang="ko-KR" dirty="0"/>
              <a:t>, text</a:t>
            </a:r>
            <a:r>
              <a:rPr lang="ko-KR" altLang="en-US" dirty="0"/>
              <a:t>를 활용하면 </a:t>
            </a:r>
            <a:r>
              <a:rPr lang="en-US" altLang="ko-KR" dirty="0"/>
              <a:t>10</a:t>
            </a:r>
            <a:r>
              <a:rPr lang="ko-KR" altLang="en-US" dirty="0"/>
              <a:t>만장으로 며칠밖에 </a:t>
            </a:r>
            <a:r>
              <a:rPr lang="ko-KR" altLang="en-US" dirty="0" err="1"/>
              <a:t>안걸렸다고</a:t>
            </a:r>
            <a:r>
              <a:rPr lang="ko-KR" altLang="en-US" dirty="0"/>
              <a:t> 함</a:t>
            </a:r>
            <a:endParaRPr lang="en-US" altLang="ko-KR" dirty="0"/>
          </a:p>
          <a:p>
            <a:r>
              <a:rPr lang="ko-KR" altLang="en-US" dirty="0"/>
              <a:t>따라서 이 논문에서는 </a:t>
            </a:r>
            <a:r>
              <a:rPr lang="ko-KR" altLang="en-US" dirty="0" err="1"/>
              <a:t>를</a:t>
            </a:r>
            <a:r>
              <a:rPr lang="ko-KR" altLang="en-US" dirty="0"/>
              <a:t> 소개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AEB207-949F-3ABF-A5EA-CC800A6248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468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F8C31-3349-2C82-A490-DFDCFA873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6CDDA4-81C7-C8C4-10CA-671A51858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6BEC98-8D6E-AB3D-8F16-F5EFD47F1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과거의</a:t>
            </a:r>
            <a:r>
              <a:rPr lang="en-US" altLang="ko-KR" dirty="0"/>
              <a:t> </a:t>
            </a:r>
            <a:r>
              <a:rPr lang="ko-KR" altLang="en-US" dirty="0"/>
              <a:t>모델인 </a:t>
            </a:r>
            <a:r>
              <a:rPr lang="en-US" altLang="ko-KR" dirty="0"/>
              <a:t>topic, n-gram </a:t>
            </a:r>
            <a:r>
              <a:rPr lang="ko-KR" altLang="en-US" dirty="0"/>
              <a:t>대신 </a:t>
            </a:r>
            <a:r>
              <a:rPr lang="en-US" altLang="ko-KR" dirty="0"/>
              <a:t>text</a:t>
            </a:r>
            <a:r>
              <a:rPr lang="ko-KR" altLang="en-US" dirty="0"/>
              <a:t>도 </a:t>
            </a:r>
            <a:r>
              <a:rPr lang="en-US" altLang="ko-KR" dirty="0"/>
              <a:t>deep learning</a:t>
            </a:r>
            <a:r>
              <a:rPr lang="ko-KR" altLang="en-US" dirty="0"/>
              <a:t>로 </a:t>
            </a:r>
            <a:r>
              <a:rPr lang="en-US" altLang="ko-KR" dirty="0"/>
              <a:t>representation</a:t>
            </a:r>
            <a:r>
              <a:rPr lang="ko-KR" altLang="en-US" dirty="0"/>
              <a:t>할 수 있게 됨</a:t>
            </a:r>
            <a:endParaRPr lang="en-US" altLang="ko-KR" dirty="0"/>
          </a:p>
          <a:p>
            <a:r>
              <a:rPr lang="ko-KR" altLang="en-US" dirty="0"/>
              <a:t>딱 정해진 </a:t>
            </a:r>
            <a:r>
              <a:rPr lang="en-US" altLang="ko-KR" dirty="0"/>
              <a:t>class</a:t>
            </a:r>
            <a:r>
              <a:rPr lang="ko-KR" altLang="en-US" dirty="0"/>
              <a:t>가 아니라 </a:t>
            </a:r>
            <a:r>
              <a:rPr lang="en-US" altLang="ko-KR" dirty="0"/>
              <a:t>scale</a:t>
            </a:r>
            <a:r>
              <a:rPr lang="ko-KR" altLang="en-US" dirty="0"/>
              <a:t>하기 쉬움</a:t>
            </a:r>
            <a:endParaRPr lang="en-US" altLang="ko-KR" dirty="0"/>
          </a:p>
          <a:p>
            <a:r>
              <a:rPr lang="en-US" altLang="ko-KR" dirty="0"/>
              <a:t>Representation</a:t>
            </a:r>
            <a:r>
              <a:rPr lang="ko-KR" altLang="en-US" dirty="0"/>
              <a:t>과 </a:t>
            </a:r>
            <a:r>
              <a:rPr lang="en-US" altLang="ko-KR" dirty="0"/>
              <a:t>language</a:t>
            </a:r>
            <a:r>
              <a:rPr lang="ko-KR" altLang="en-US" dirty="0"/>
              <a:t> 연결하기 때문에 </a:t>
            </a:r>
            <a:r>
              <a:rPr lang="en-US" altLang="ko-KR" dirty="0"/>
              <a:t>flexible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03BAFD-56AC-39DD-7C22-E466BE574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289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3ED12-8502-99A8-957E-A45504A1C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C50344-B9D6-A320-BE59-BD2C2F5C8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B9F4C9-2187-C678-56BB-2E43B4F2F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CCFC8C-F323-7CE5-AF15-23429AB12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396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86ED8-ABE3-DE9C-83BD-8503F0CBC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8F0AF3-079A-53EB-4EFC-FBE017830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C9D9CB-6EB9-7C11-1E07-9BA4DA7995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ABEC67-BF6B-DB4A-9B52-BAB6368A1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27EEF7-1DB7-48DD-A2E0-3CB479E1E1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87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78CAE-37AE-6ADF-794F-11335D1B2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D47586-4F58-CEA2-74B5-95CC90256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C2D7EF-A7D0-FD2B-8268-54479B606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DDB46-695F-4141-9BEA-F3845907B1E7}" type="datetimeFigureOut">
              <a:rPr lang="ko-KR" altLang="en-US" smtClean="0"/>
              <a:t>2025-04-23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B25D38-E264-860D-571A-0DBF00F33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324C6B-72B6-BC68-354E-E10A1DBB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F3B5-F87F-467A-87A5-47ED5122F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525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C310F-5742-6F36-EB73-0D6D7ECD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926377-28E9-D59A-2831-B93F0523A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F24DA6-9F3F-6E67-AFCE-9A1891C15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DDB46-695F-4141-9BEA-F3845907B1E7}" type="datetimeFigureOut">
              <a:rPr lang="ko-KR" altLang="en-US" smtClean="0"/>
              <a:t>2025-04-23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B9136-A7C8-62B6-E6C8-9ABB78EEA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6E15F3-D28D-1CE2-A13F-B6B796B53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F3B5-F87F-467A-87A5-47ED5122F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387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88C251-49AF-1B5C-0B4F-4E5FCA9ED2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FCAAF8-8A15-C8DA-C131-1C0E95EED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204E63-7719-5C2F-96D8-51F209BA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DDB46-695F-4141-9BEA-F3845907B1E7}" type="datetimeFigureOut">
              <a:rPr lang="ko-KR" altLang="en-US" smtClean="0"/>
              <a:t>2025-04-23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388C4E-B4A7-4D9A-BB8F-2BAF12924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FABE3-8664-48E4-2C64-05D329C35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F3B5-F87F-467A-87A5-47ED5122F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42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0E211-DCD4-2342-0688-FCBAF21D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25B2C0-961B-1CD0-3438-27B30A172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A4391-8CBD-FD78-2B92-DA97D8D8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DDB46-695F-4141-9BEA-F3845907B1E7}" type="datetimeFigureOut">
              <a:rPr lang="ko-KR" altLang="en-US" smtClean="0"/>
              <a:t>2025-04-23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36F4B9-AC06-93BB-3B61-4DFFA0B4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4E1801-B387-8E4C-40EC-F58C958B7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F3B5-F87F-467A-87A5-47ED5122F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56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D6A42-5518-F7C6-F943-681A5B65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661E27-C31B-EFB3-C16D-D1F6FEF11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55EC64-C3FE-D3E8-762D-B540114C0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DDB46-695F-4141-9BEA-F3845907B1E7}" type="datetimeFigureOut">
              <a:rPr lang="ko-KR" altLang="en-US" smtClean="0"/>
              <a:t>2025-04-23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D0BCE2-05EB-847E-8A17-AA2E1A074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87150A-4489-38A5-F9C3-D93BD1451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F3B5-F87F-467A-87A5-47ED5122F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762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23B76-29BE-EFF4-51F0-B5B173E7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0DB507-F661-C834-D3EE-BCD1BAF17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894877-B4C0-94EA-1E97-3129E2482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995889-3F7F-382B-955E-F33E49ABC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DDB46-695F-4141-9BEA-F3845907B1E7}" type="datetimeFigureOut">
              <a:rPr lang="ko-KR" altLang="en-US" smtClean="0"/>
              <a:t>2025-04-23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1E4B64-E3ED-2DB9-3C91-868F40159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EA1D9C-9FF2-4581-B218-01535812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F3B5-F87F-467A-87A5-47ED5122F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49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5BAE4-F873-895A-C7E1-1974EEE59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03B6F-3053-70B0-D486-F4900EE46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0C6D36-B437-8834-24C2-7EAD8182C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F66C38-6119-DEE0-C250-D16798EBB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735AD3-6F53-F892-B420-3272157BB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A9BDC4-F32B-0399-ACF2-5714F72A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DDB46-695F-4141-9BEA-F3845907B1E7}" type="datetimeFigureOut">
              <a:rPr lang="ko-KR" altLang="en-US" smtClean="0"/>
              <a:t>2025-04-23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11EEB4A-7A8B-6BA7-D59E-FF9AC9278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174FB6-D8B0-E65A-FF66-8BA2151C6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F3B5-F87F-467A-87A5-47ED5122F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40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6C529-7C75-56F4-07CF-FC0B84CB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5A8A4D-E45A-6ADA-FC04-9A03C0A5E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DDB46-695F-4141-9BEA-F3845907B1E7}" type="datetimeFigureOut">
              <a:rPr lang="ko-KR" altLang="en-US" smtClean="0"/>
              <a:t>2025-04-23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E185C9-D1A2-F732-E9E8-30346D69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4C59A1-7D9D-1A51-A6AE-A7EDEEE71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F3B5-F87F-467A-87A5-47ED5122F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844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63A988-5F61-CAE0-3D2C-CA1E7D1E7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DDB46-695F-4141-9BEA-F3845907B1E7}" type="datetimeFigureOut">
              <a:rPr lang="ko-KR" altLang="en-US" smtClean="0"/>
              <a:t>2025-04-23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E876BA-BDAF-247D-BA9D-BC5749E34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211F3D-A61C-38CF-991F-A76E6E20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F3B5-F87F-467A-87A5-47ED5122F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53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6AAF4-49B9-4922-F8D8-C38B9AF8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15378A-79DF-3D0F-0A30-D8A3E0CBB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6EDCEE-07E2-0732-EB59-833B54E0F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86D2CD-77A1-A2B6-E677-19452CFDF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DDB46-695F-4141-9BEA-F3845907B1E7}" type="datetimeFigureOut">
              <a:rPr lang="ko-KR" altLang="en-US" smtClean="0"/>
              <a:t>2025-04-23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84B52F-1364-8F20-C8FC-7EF9DEE75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D83861-4BCC-8B77-CFAD-65C6F2CD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F3B5-F87F-467A-87A5-47ED5122F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254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A6D4A-0EE0-B2C9-CA24-FB26D1D8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DFDAA5-376E-FB97-38D1-D7B6B031E7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A2F289-AE68-9870-D9A9-9911EFE3C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FBFEC1-D135-17C7-DC83-4D9C1295B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DDB46-695F-4141-9BEA-F3845907B1E7}" type="datetimeFigureOut">
              <a:rPr lang="ko-KR" altLang="en-US" smtClean="0"/>
              <a:t>2025-04-23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927CB3-428C-3805-AE83-5187DE51D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24563C-AC8F-E00F-BB3C-8FBA84D5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DF3B5-F87F-467A-87A5-47ED5122F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06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545EDB-1C61-DEB3-6F93-517F7E4DF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F8086E-D866-8D76-7010-2517E1B35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D00C9A-26E9-E58C-93EC-6DEE209AA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DDB46-695F-4141-9BEA-F3845907B1E7}" type="datetimeFigureOut">
              <a:rPr lang="ko-KR" altLang="en-US" smtClean="0"/>
              <a:t>2025-04-23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C0EF08-8A9D-7432-7562-4B67B47A3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92281B-9A53-3D83-2912-5450FCE925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DF3B5-F87F-467A-87A5-47ED5122F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78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4B029-4D66-5C81-A408-0919CBADA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6608" y="1122363"/>
            <a:ext cx="9618784" cy="2387600"/>
          </a:xfrm>
        </p:spPr>
        <p:txBody>
          <a:bodyPr/>
          <a:lstStyle/>
          <a:p>
            <a:r>
              <a:rPr lang="en-US" altLang="ko-KR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 </a:t>
            </a:r>
            <a:br>
              <a:rPr lang="en-US" altLang="ko-KR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(Contrastive Language-Image Pretraining)</a:t>
            </a:r>
            <a:endParaRPr lang="ko-KR" alt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C61ED5-060E-1142-0ADC-89811399C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72374"/>
            <a:ext cx="9144000" cy="1655762"/>
          </a:xfrm>
        </p:spPr>
        <p:txBody>
          <a:bodyPr/>
          <a:lstStyle/>
          <a:p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Jinyoung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Seo</a:t>
            </a:r>
          </a:p>
          <a:p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2025.04.17</a:t>
            </a:r>
          </a:p>
        </p:txBody>
      </p:sp>
      <p:pic>
        <p:nvPicPr>
          <p:cNvPr id="5" name="Google Shape;88;p14">
            <a:extLst>
              <a:ext uri="{FF2B5EF4-FFF2-40B4-BE49-F238E27FC236}">
                <a16:creationId xmlns:a16="http://schemas.microsoft.com/office/drawing/2014/main" id="{7CA347F8-5CDD-77F4-198D-9E02D6C00C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305" y="157252"/>
            <a:ext cx="2848836" cy="780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9;p14" descr="표지판이(가) 표시된 사진&#10;&#10;자동 생성된 설명">
            <a:extLst>
              <a:ext uri="{FF2B5EF4-FFF2-40B4-BE49-F238E27FC236}">
                <a16:creationId xmlns:a16="http://schemas.microsoft.com/office/drawing/2014/main" id="{7E3A990B-1CCF-4B0A-CC96-D6CBED3E7E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70316" y="96252"/>
            <a:ext cx="907380" cy="937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85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66123-C016-D053-A5B5-C851BB056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A2C79A07-FD13-0012-E0AC-E2176FA624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5439A6-FE82-1021-E0FD-37024099092E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3543CF-41FB-CE96-43C1-A06EBBEF8959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Creating a Sufficiently Large Dataset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4B9A6-8D98-9E6A-00D8-D7290241E790}"/>
              </a:ext>
            </a:extLst>
          </p:cNvPr>
          <p:cNvSpPr txBox="1"/>
          <p:nvPr/>
        </p:nvSpPr>
        <p:spPr>
          <a:xfrm>
            <a:off x="815591" y="1185710"/>
            <a:ext cx="10570866" cy="4816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400M image-text pair: Large data publicly available on the internet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500,000 queries (Max 20,000 pairs per query)</a:t>
            </a: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Occur at Wikipedia at least 100 times</a:t>
            </a:r>
            <a:b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Bi-grams with high pointwise mutual information</a:t>
            </a:r>
            <a:b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Name of Wikipedia article above a certain search volume</a:t>
            </a:r>
            <a:b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WordNet </a:t>
            </a:r>
            <a:r>
              <a:rPr lang="en-US" altLang="ko-KR" sz="24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synsets</a:t>
            </a:r>
            <a:endParaRPr lang="en-US" altLang="ko-KR" sz="24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Similar total word count to </a:t>
            </a:r>
            <a:r>
              <a:rPr lang="en-US" altLang="ko-KR" sz="28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WebText</a:t>
            </a: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dataset (GPT-2)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→ WIT (</a:t>
            </a:r>
            <a:r>
              <a:rPr lang="en-US" altLang="ko-KR" sz="2800" b="1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WebImageText</a:t>
            </a:r>
            <a:r>
              <a:rPr lang="en-US" altLang="ko-KR" sz="28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93238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5CAF5-D123-F443-5B29-564ECC38B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4C9808BB-847B-987B-AAF3-E7199E75E9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82FD19C-1556-7AF1-AB35-50E8ADD2FA5D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6C6699-59D7-E718-C558-93230A6B7665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Selecting an Efficient Pre-Training Method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C8855-345E-504B-88E7-21BB4D8A15BF}"/>
              </a:ext>
            </a:extLst>
          </p:cNvPr>
          <p:cNvSpPr txBox="1"/>
          <p:nvPr/>
        </p:nvSpPr>
        <p:spPr>
          <a:xfrm>
            <a:off x="815591" y="1185710"/>
            <a:ext cx="10570866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Initial Approach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VirTex</a:t>
            </a: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jointly train CNN, text transformer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Scale poorly (</a:t>
            </a:r>
            <a:r>
              <a:rPr lang="en-US" altLang="ko-KR" sz="2800" i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Exact word</a:t>
            </a: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F80445-55ED-C772-2C08-9147034F9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91" y="3429000"/>
            <a:ext cx="5000348" cy="26158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3D55A8-AE9F-8BEE-08D9-E2D9A20B6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883" y="2848594"/>
            <a:ext cx="4895222" cy="33623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2AA3187-231A-4F09-F102-6A054FB9B1B7}"/>
              </a:ext>
            </a:extLst>
          </p:cNvPr>
          <p:cNvSpPr/>
          <p:nvPr/>
        </p:nvSpPr>
        <p:spPr>
          <a:xfrm>
            <a:off x="8480121" y="5235879"/>
            <a:ext cx="2555309" cy="433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900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31C16-D3BD-FA1E-FEFB-FB7E26A37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E7E814FA-1B6C-5F22-BF36-41081EAF57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F236D2-DE18-E63E-AC66-83234C98FACB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7476DE-7CC2-C013-AE97-5D2CC893508D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Selecting an Efficient Pre-Training Method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58894-F4F2-FDF5-6607-2FC0D4553150}"/>
              </a:ext>
            </a:extLst>
          </p:cNvPr>
          <p:cNvSpPr txBox="1"/>
          <p:nvPr/>
        </p:nvSpPr>
        <p:spPr>
          <a:xfrm>
            <a:off x="815591" y="1185710"/>
            <a:ext cx="10570866" cy="1307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Predictive objective vs Contrastive objective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Proxy</a:t>
            </a:r>
            <a:r>
              <a:rPr lang="ko-KR" altLang="en-US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task:</a:t>
            </a:r>
            <a:r>
              <a:rPr lang="ko-KR" altLang="en-US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Predict which text as </a:t>
            </a:r>
            <a:r>
              <a:rPr lang="en-US" altLang="ko-KR" sz="2800" i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 whole</a:t>
            </a: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is paired with which image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C7737E-76C1-276E-BC3B-4ACD3DC6F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311" y="2837709"/>
            <a:ext cx="4895222" cy="3362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C39C97-7CFC-1430-CF4C-8AD88539DB09}"/>
              </a:ext>
            </a:extLst>
          </p:cNvPr>
          <p:cNvSpPr txBox="1"/>
          <p:nvPr/>
        </p:nvSpPr>
        <p:spPr>
          <a:xfrm>
            <a:off x="1234728" y="3581400"/>
            <a:ext cx="411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the “exact” text from the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F263E6-CD1E-A129-6231-661260367D65}"/>
              </a:ext>
            </a:extLst>
          </p:cNvPr>
          <p:cNvSpPr txBox="1"/>
          <p:nvPr/>
        </p:nvSpPr>
        <p:spPr>
          <a:xfrm>
            <a:off x="1855213" y="4756248"/>
            <a:ext cx="287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Pairing the text with 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EED16037-90B4-65AE-3BA2-F5F365B42898}"/>
              </a:ext>
            </a:extLst>
          </p:cNvPr>
          <p:cNvSpPr/>
          <p:nvPr/>
        </p:nvSpPr>
        <p:spPr>
          <a:xfrm>
            <a:off x="3128422" y="4094354"/>
            <a:ext cx="326572" cy="5551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448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D5D73-EEF6-6AF8-0C78-6791BD5D9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D1655C3A-0C07-A1AD-8DFE-BFCB8C7F2B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86656AB-1CA7-01B3-8327-D3698B40946B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1A68AA-7805-960D-42A0-703918965307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Selecting an Efficient Pre-Training Method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1301EE-94DC-580E-98DA-D07C05ED4E3E}"/>
                  </a:ext>
                </a:extLst>
              </p:cNvPr>
              <p:cNvSpPr txBox="1"/>
              <p:nvPr/>
            </p:nvSpPr>
            <p:spPr>
              <a:xfrm>
                <a:off x="815591" y="1185710"/>
                <a:ext cx="10570866" cy="4539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Batch</a:t>
                </a:r>
                <a:r>
                  <a:rPr lang="ko-KR" altLang="en-US" sz="2800" dirty="0"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800" i="1" dirty="0"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ko-KR" altLang="en-US" sz="2800" dirty="0"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800" dirty="0"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(image-text pair, similar to </a:t>
                </a:r>
                <a:r>
                  <a:rPr lang="en-US" altLang="ko-KR" sz="2800" dirty="0" err="1"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InfoNCE</a:t>
                </a:r>
                <a:r>
                  <a:rPr lang="en-US" altLang="ko-KR" sz="2800" dirty="0"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loss)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CLIP: Predict which </a:t>
                </a:r>
                <a:r>
                  <a:rPr lang="en-US" altLang="ko-KR" sz="2800" i="1" dirty="0"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ko-KR" sz="2800" dirty="0"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X </a:t>
                </a:r>
                <a:r>
                  <a:rPr lang="en-US" altLang="ko-KR" sz="2800" i="1" dirty="0"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ko-KR" sz="2800" dirty="0"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possible pair actually occurred</a:t>
                </a:r>
                <a:br>
                  <a:rPr lang="en-US" altLang="ko-KR" sz="2800" dirty="0"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</a:br>
                <a:r>
                  <a:rPr lang="en-US" altLang="ko-KR" sz="2800" dirty="0"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- Jointly train image encoder, text encoder</a:t>
                </a:r>
                <a:br>
                  <a:rPr lang="en-US" altLang="ko-KR" sz="2800" dirty="0"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</a:br>
                <a:r>
                  <a:rPr lang="en-US" altLang="ko-KR" sz="2800" dirty="0"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- Maximize cosine similarity of [</a:t>
                </a:r>
                <a:r>
                  <a:rPr lang="en-US" altLang="ko-KR" sz="2800" i="1" dirty="0"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N </a:t>
                </a:r>
                <a:r>
                  <a:rPr lang="en-US" altLang="ko-KR" sz="2800" dirty="0"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real pairs]</a:t>
                </a:r>
                <a:br>
                  <a:rPr lang="en-US" altLang="ko-KR" sz="2800" dirty="0"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</a:br>
                <a:r>
                  <a:rPr lang="en-US" altLang="ko-KR" sz="2800" dirty="0"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- Minimize cosine similarity of 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altLang="ko-KR" sz="2800" dirty="0"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 incorrect pairs]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800" dirty="0"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rPr>
                  <a:t>Symmetric cross entropy loss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1301EE-94DC-580E-98DA-D07C05ED4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91" y="1185710"/>
                <a:ext cx="10570866" cy="4539191"/>
              </a:xfrm>
              <a:prstGeom prst="rect">
                <a:avLst/>
              </a:prstGeom>
              <a:blipFill>
                <a:blip r:embed="rId4"/>
                <a:stretch>
                  <a:fillRect l="-10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321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C5F218-9FBF-CCF2-82D8-BD7F85511C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/>
        </p:blipFill>
        <p:spPr>
          <a:xfrm>
            <a:off x="3167266" y="1284708"/>
            <a:ext cx="5857468" cy="428858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4B9403D-7FF6-205C-DDA2-C7D152C2CE61}"/>
              </a:ext>
            </a:extLst>
          </p:cNvPr>
          <p:cNvSpPr/>
          <p:nvPr/>
        </p:nvSpPr>
        <p:spPr>
          <a:xfrm rot="18812402">
            <a:off x="7404730" y="2789641"/>
            <a:ext cx="716161" cy="30785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FC3A1-5209-AFF0-3DF2-FA32E64BAFA6}"/>
              </a:ext>
            </a:extLst>
          </p:cNvPr>
          <p:cNvSpPr txBox="1"/>
          <p:nvPr/>
        </p:nvSpPr>
        <p:spPr>
          <a:xfrm>
            <a:off x="8860972" y="5431834"/>
            <a:ext cx="133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pair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57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A58EF0-F355-09F1-DBBB-8C30EA2A9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562" y="441177"/>
            <a:ext cx="5708877" cy="597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49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806B0-44DB-850C-A1D6-DA5BC46E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8EB60256-8665-34F4-9773-E012396DD46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630FE87-1032-F0C3-BC56-2CE5C0008187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A0A3320-0502-D9B7-EC1A-2E566BD763E3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Selecting an Efficient Pre-Training Method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1E0FF-092C-3BCE-3035-227627583572}"/>
              </a:ext>
            </a:extLst>
          </p:cNvPr>
          <p:cNvSpPr txBox="1"/>
          <p:nvPr/>
        </p:nvSpPr>
        <p:spPr>
          <a:xfrm>
            <a:off x="815591" y="1185710"/>
            <a:ext cx="10570866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Train CLIP from scratch (image encoder, text encoder)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Linear projection between representation, contrastive embedding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Augmentation: Random square crop from resized image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947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138A0-06A0-BFD4-FF6C-0885A036C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198930F8-16A8-B29B-11DD-DEABEB7AC1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B5CA64E-9FA4-BA91-2956-48E52256B385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CD46A5-5388-42AC-16C7-42FC9B761E1C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Choosing and Scaling a Model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FD2D79-4D99-5387-BD7F-9BDCAC754A1B}"/>
              </a:ext>
            </a:extLst>
          </p:cNvPr>
          <p:cNvSpPr txBox="1"/>
          <p:nvPr/>
        </p:nvSpPr>
        <p:spPr>
          <a:xfrm>
            <a:off x="815591" y="1185710"/>
            <a:ext cx="10570866" cy="5277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Image</a:t>
            </a:r>
            <a:r>
              <a:rPr lang="ko-KR" altLang="en-US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encoder</a:t>
            </a: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ResNet-50: Global average pooling → Attention pooling</a:t>
            </a:r>
            <a:b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altLang="ko-KR" sz="24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ViT</a:t>
            </a: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Additional layer norm, initialization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Text encoder</a:t>
            </a: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GPT-1 (Transformer): 63M parameter, 12-layer, 512 wide, 8 head</a:t>
            </a:r>
            <a:b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lower-cased byte pair encoding (BPE), 49152 vocab size</a:t>
            </a:r>
            <a:b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max sequence length 76</a:t>
            </a:r>
            <a:b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[EOS] token: Highest layer activation as feature representation</a:t>
            </a:r>
            <a:b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→ layer norm → linear projection</a:t>
            </a:r>
            <a:endParaRPr lang="en-US" altLang="ko-KR" sz="28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495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A82DD-D1D5-1566-40A0-86005613B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84E93CC8-43C3-2823-CC31-9BE67B6AA7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AE04C86-8FAC-9359-E612-FCB04D3F240D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5543AFF-D55B-581C-443F-79B0B06C940B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Training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67DB5-5480-CB9A-028C-7D0AFD0A9633}"/>
              </a:ext>
            </a:extLst>
          </p:cNvPr>
          <p:cNvSpPr txBox="1"/>
          <p:nvPr/>
        </p:nvSpPr>
        <p:spPr>
          <a:xfrm>
            <a:off x="815591" y="1185710"/>
            <a:ext cx="10570866" cy="556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5 </a:t>
            </a:r>
            <a:r>
              <a:rPr lang="en-US" altLang="ko-KR" sz="28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ResNet</a:t>
            </a: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ResNet-50, ResNet-101, RN50x4, RN50x16, RN5-x64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3 </a:t>
            </a:r>
            <a:r>
              <a:rPr lang="en-US" altLang="ko-KR" sz="28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ViT</a:t>
            </a: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</a:t>
            </a:r>
            <a:r>
              <a:rPr lang="en-US" altLang="ko-KR" sz="28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ViT</a:t>
            </a: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-B/32, </a:t>
            </a:r>
            <a:r>
              <a:rPr lang="en-US" altLang="ko-KR" sz="28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ViT</a:t>
            </a: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-B/16, </a:t>
            </a:r>
            <a:r>
              <a:rPr lang="en-US" altLang="ko-KR" sz="28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ViT</a:t>
            </a: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-L/14</a:t>
            </a: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Training details: </a:t>
            </a: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32 epoch, batch</a:t>
            </a:r>
            <a:r>
              <a:rPr lang="ko-KR" alt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32,768,</a:t>
            </a:r>
            <a:r>
              <a:rPr lang="ko-KR" alt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Adam, decoupled weight decay regularization, </a:t>
            </a:r>
            <a:r>
              <a:rPr lang="en-US" altLang="ko-KR" sz="24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lr</a:t>
            </a: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cosine scheduling, </a:t>
            </a:r>
            <a:r>
              <a:rPr lang="en-US" altLang="ko-KR" sz="24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grid+random</a:t>
            </a: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search 1 epoch on ResNet-50, …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RN50x64: 18 days on 592 V100 GPU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ViT</a:t>
            </a: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-L/14: 12 days on 256 V100 GPU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ViT</a:t>
            </a:r>
            <a:r>
              <a:rPr lang="en-US" altLang="ko-KR" sz="28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-L/14@336px</a:t>
            </a: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</a:t>
            </a: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1 additional epoch at 336 </a:t>
            </a:r>
            <a:r>
              <a:rPr lang="en-US" altLang="ko-KR" sz="24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px</a:t>
            </a:r>
            <a:r>
              <a:rPr lang="ko-KR" alt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resolution (Best model)</a:t>
            </a:r>
            <a:b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endParaRPr lang="en-US" altLang="ko-KR" sz="24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724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5285C-9607-0773-66A1-58E2DDD2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C60A399B-EC45-C4DA-BE18-6DFEC60CDC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49ADBE9-B11E-6459-76DC-48D6CF4DD2CF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3ADD94-F227-1BAA-6E5D-E7EB28FEF2E9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Experiments: Zero-shot Transfer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C2A04-1379-F84F-B3AF-D9688E5F670B}"/>
              </a:ext>
            </a:extLst>
          </p:cNvPr>
          <p:cNvSpPr txBox="1"/>
          <p:nvPr/>
        </p:nvSpPr>
        <p:spPr>
          <a:xfrm>
            <a:off x="815591" y="1185710"/>
            <a:ext cx="10570866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Zero shot prediction in CLIP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→ Equivalent to optimizing performance of 32,768 class dataset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26DB69-4029-070D-3062-E713B1EED98A}"/>
              </a:ext>
            </a:extLst>
          </p:cNvPr>
          <p:cNvSpPr/>
          <p:nvPr/>
        </p:nvSpPr>
        <p:spPr>
          <a:xfrm>
            <a:off x="1153888" y="3591274"/>
            <a:ext cx="1524000" cy="13171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C96122-5B19-8C8D-59BA-76C0EBCA557D}"/>
              </a:ext>
            </a:extLst>
          </p:cNvPr>
          <p:cNvSpPr/>
          <p:nvPr/>
        </p:nvSpPr>
        <p:spPr>
          <a:xfrm>
            <a:off x="3450773" y="2460176"/>
            <a:ext cx="1524000" cy="19594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C8425B6-76E6-C6A4-B1CC-BD1F001F4DE9}"/>
              </a:ext>
            </a:extLst>
          </p:cNvPr>
          <p:cNvCxnSpPr/>
          <p:nvPr/>
        </p:nvCxnSpPr>
        <p:spPr>
          <a:xfrm flipV="1">
            <a:off x="2797631" y="3439890"/>
            <a:ext cx="533400" cy="696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1706056-AAB7-3C08-1787-58C523E7F57E}"/>
              </a:ext>
            </a:extLst>
          </p:cNvPr>
          <p:cNvCxnSpPr>
            <a:cxnSpLocks/>
          </p:cNvCxnSpPr>
          <p:nvPr/>
        </p:nvCxnSpPr>
        <p:spPr>
          <a:xfrm>
            <a:off x="5280411" y="3591274"/>
            <a:ext cx="85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0CE7C3-2E52-F28F-82BD-58C345E94875}"/>
              </a:ext>
            </a:extLst>
          </p:cNvPr>
          <p:cNvSpPr/>
          <p:nvPr/>
        </p:nvSpPr>
        <p:spPr>
          <a:xfrm>
            <a:off x="6347213" y="2460176"/>
            <a:ext cx="1524000" cy="19594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T3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T4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C39A1E1-D8A7-CE67-8A30-C0C036D38D30}"/>
              </a:ext>
            </a:extLst>
          </p:cNvPr>
          <p:cNvCxnSpPr>
            <a:cxnSpLocks/>
          </p:cNvCxnSpPr>
          <p:nvPr/>
        </p:nvCxnSpPr>
        <p:spPr>
          <a:xfrm>
            <a:off x="1915888" y="5243035"/>
            <a:ext cx="1415143" cy="566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F6C543-86E5-A1C8-BDE7-463539CD2D3D}"/>
              </a:ext>
            </a:extLst>
          </p:cNvPr>
          <p:cNvSpPr/>
          <p:nvPr/>
        </p:nvSpPr>
        <p:spPr>
          <a:xfrm>
            <a:off x="3526973" y="5243035"/>
            <a:ext cx="1447800" cy="14081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17879F4-1E82-738A-96C9-FEAB4A8D65F9}"/>
              </a:ext>
            </a:extLst>
          </p:cNvPr>
          <p:cNvCxnSpPr>
            <a:cxnSpLocks/>
          </p:cNvCxnSpPr>
          <p:nvPr/>
        </p:nvCxnSpPr>
        <p:spPr>
          <a:xfrm>
            <a:off x="5280411" y="6007902"/>
            <a:ext cx="859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67554F-2FFE-8278-5F0D-1142372FA9A8}"/>
              </a:ext>
            </a:extLst>
          </p:cNvPr>
          <p:cNvSpPr/>
          <p:nvPr/>
        </p:nvSpPr>
        <p:spPr>
          <a:xfrm>
            <a:off x="6385313" y="5243035"/>
            <a:ext cx="1447800" cy="14081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3C39B-AE2B-8304-7CF1-F6B59042E61F}"/>
              </a:ext>
            </a:extLst>
          </p:cNvPr>
          <p:cNvSpPr txBox="1"/>
          <p:nvPr/>
        </p:nvSpPr>
        <p:spPr>
          <a:xfrm>
            <a:off x="5226402" y="3031479"/>
            <a:ext cx="869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Encoder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A87513-4274-10DE-C3A3-373CE15AAA0C}"/>
              </a:ext>
            </a:extLst>
          </p:cNvPr>
          <p:cNvSpPr txBox="1"/>
          <p:nvPr/>
        </p:nvSpPr>
        <p:spPr>
          <a:xfrm>
            <a:off x="5220542" y="5484682"/>
            <a:ext cx="869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Encoder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5C28706-2A50-59C9-BB3A-4A118EDC2360}"/>
              </a:ext>
            </a:extLst>
          </p:cNvPr>
          <p:cNvCxnSpPr>
            <a:stCxn id="12" idx="3"/>
          </p:cNvCxnSpPr>
          <p:nvPr/>
        </p:nvCxnSpPr>
        <p:spPr>
          <a:xfrm>
            <a:off x="7871213" y="3439890"/>
            <a:ext cx="7393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C38F7DE-4688-8F21-7D9B-7BBA4D8F8A64}"/>
              </a:ext>
            </a:extLst>
          </p:cNvPr>
          <p:cNvCxnSpPr/>
          <p:nvPr/>
        </p:nvCxnSpPr>
        <p:spPr>
          <a:xfrm>
            <a:off x="7843999" y="5979762"/>
            <a:ext cx="7393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AE5ED3F-D7F2-E336-A444-A6253357CE93}"/>
              </a:ext>
            </a:extLst>
          </p:cNvPr>
          <p:cNvCxnSpPr>
            <a:cxnSpLocks/>
          </p:cNvCxnSpPr>
          <p:nvPr/>
        </p:nvCxnSpPr>
        <p:spPr>
          <a:xfrm flipV="1">
            <a:off x="8610602" y="3439890"/>
            <a:ext cx="0" cy="25398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64B1092-8414-780C-29B9-B17DB8F67EF2}"/>
              </a:ext>
            </a:extLst>
          </p:cNvPr>
          <p:cNvCxnSpPr/>
          <p:nvPr/>
        </p:nvCxnSpPr>
        <p:spPr>
          <a:xfrm>
            <a:off x="8610602" y="4709826"/>
            <a:ext cx="7393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C7C576-6790-3811-0FEA-849185D43F5C}"/>
              </a:ext>
            </a:extLst>
          </p:cNvPr>
          <p:cNvSpPr/>
          <p:nvPr/>
        </p:nvSpPr>
        <p:spPr>
          <a:xfrm>
            <a:off x="9349991" y="3730112"/>
            <a:ext cx="1524000" cy="19594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Car: 0.3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Cat: 0.1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Dog: 0.4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Tree: 0.01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721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CCE4F1-3DA5-C246-3F8F-FDA97EA5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659" y="1741131"/>
            <a:ext cx="6086341" cy="33757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A9F1B1-459A-2990-4190-44EADDF3BF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516"/>
          <a:stretch/>
        </p:blipFill>
        <p:spPr>
          <a:xfrm>
            <a:off x="222739" y="2145781"/>
            <a:ext cx="5819591" cy="256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98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6B53F-149C-9D43-4E48-09B3F57FF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3BD4D4-E045-129D-7FA8-74B20697D5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699"/>
          <a:stretch/>
        </p:blipFill>
        <p:spPr>
          <a:xfrm>
            <a:off x="3091066" y="1284708"/>
            <a:ext cx="6009868" cy="428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12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ABBF4-174E-D5EE-4A39-FAF491EFD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8F002342-6511-ECD4-077E-CF6DFF9F05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141538A-CF5A-F28A-1004-06ED4F1E75AB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608189-009D-6C93-7FD7-59C6BCD10111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Experiments: Zero-shot Transfer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78BCA-DE02-AD2A-2198-5FADB2E8E814}"/>
              </a:ext>
            </a:extLst>
          </p:cNvPr>
          <p:cNvSpPr txBox="1"/>
          <p:nvPr/>
        </p:nvSpPr>
        <p:spPr>
          <a:xfrm>
            <a:off x="815591" y="1185710"/>
            <a:ext cx="1057086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Visual N-Gram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361A44-5544-AC65-E573-BF0EB02AA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040" y="2348810"/>
            <a:ext cx="5140417" cy="2579521"/>
          </a:xfrm>
          <a:prstGeom prst="rect">
            <a:avLst/>
          </a:prstGeom>
        </p:spPr>
      </p:pic>
      <p:pic>
        <p:nvPicPr>
          <p:cNvPr id="2050" name="Picture 2" descr="What is N-Gram and How does it work?">
            <a:extLst>
              <a:ext uri="{FF2B5EF4-FFF2-40B4-BE49-F238E27FC236}">
                <a16:creationId xmlns:a16="http://schemas.microsoft.com/office/drawing/2014/main" id="{1DB192DB-9D43-E909-4D5B-D4C097AE3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80" y="2574383"/>
            <a:ext cx="1908692" cy="190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AD4EF2-8187-794F-2BA4-7605F35665F3}"/>
              </a:ext>
            </a:extLst>
          </p:cNvPr>
          <p:cNvSpPr txBox="1"/>
          <p:nvPr/>
        </p:nvSpPr>
        <p:spPr>
          <a:xfrm>
            <a:off x="795495" y="5025959"/>
            <a:ext cx="31533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w|</a:t>
            </a:r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I: image, w: predicted N-gram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EE10ABA-97DE-58ED-AE2B-F839808D0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617" y="2297338"/>
            <a:ext cx="2682466" cy="2682466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AE3B91A-BA02-5D25-27D2-4849BEB96B53}"/>
              </a:ext>
            </a:extLst>
          </p:cNvPr>
          <p:cNvCxnSpPr/>
          <p:nvPr/>
        </p:nvCxnSpPr>
        <p:spPr>
          <a:xfrm>
            <a:off x="5791200" y="1992086"/>
            <a:ext cx="0" cy="3842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B23CEAF-F093-7D9D-6205-95F01953A18F}"/>
              </a:ext>
            </a:extLst>
          </p:cNvPr>
          <p:cNvSpPr txBox="1"/>
          <p:nvPr/>
        </p:nvSpPr>
        <p:spPr>
          <a:xfrm>
            <a:off x="6803571" y="5333735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CLIP: 10x dataset, 100x compute, transformer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030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4275D-62C7-89FC-6F00-F94D90A59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B01F10FA-50CC-51DF-0C90-1112A16739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5B090C4-270C-856A-130E-6A2A00A3B282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369402-9580-DB76-F433-B46609FE9F65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Engineering and </a:t>
            </a:r>
            <a:r>
              <a:rPr lang="en-US" altLang="ko-KR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Ensembling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F2AF1-D612-31AE-487D-6D03348438DB}"/>
              </a:ext>
            </a:extLst>
          </p:cNvPr>
          <p:cNvSpPr txBox="1"/>
          <p:nvPr/>
        </p:nvSpPr>
        <p:spPr>
          <a:xfrm>
            <a:off x="815591" y="1185710"/>
            <a:ext cx="1057086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Most dataset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7591DD-6CD9-BB72-7537-E25569B7B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566" y="2327630"/>
            <a:ext cx="4672249" cy="38744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43433B-6BC9-3BA8-7C60-BE73CCDA9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976" y="2327630"/>
            <a:ext cx="5642396" cy="404530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AE83DB-5568-E3B2-802D-0142CD8D368A}"/>
              </a:ext>
            </a:extLst>
          </p:cNvPr>
          <p:cNvSpPr/>
          <p:nvPr/>
        </p:nvSpPr>
        <p:spPr>
          <a:xfrm>
            <a:off x="7256585" y="4689231"/>
            <a:ext cx="1113692" cy="375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55C18-35B5-329B-DD98-AC42BC7D29FE}"/>
              </a:ext>
            </a:extLst>
          </p:cNvPr>
          <p:cNvSpPr txBox="1"/>
          <p:nvPr/>
        </p:nvSpPr>
        <p:spPr>
          <a:xfrm>
            <a:off x="8130792" y="4350281"/>
            <a:ext cx="48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??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193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7C9AC-FBBB-5EA7-5918-770F450DD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FC8F965F-A75B-5E5E-ABF1-CB1CBE0F68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9A4618C-0965-976F-E5CA-8087E8DED24B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DE848C2-DA6B-1B58-C910-3BAEC63F6D31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Engineering and </a:t>
            </a:r>
            <a:r>
              <a:rPr lang="en-US" altLang="ko-KR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Ensembling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20141-BCA6-E5BA-2726-FD042C18EF6A}"/>
              </a:ext>
            </a:extLst>
          </p:cNvPr>
          <p:cNvSpPr txBox="1"/>
          <p:nvPr/>
        </p:nvSpPr>
        <p:spPr>
          <a:xfrm>
            <a:off x="815591" y="1185710"/>
            <a:ext cx="10570866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Data distribution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CLIP dataset: Usually </a:t>
            </a:r>
            <a:r>
              <a:rPr lang="en-US" altLang="ko-KR" sz="2400" i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full sentence</a:t>
            </a: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describing the image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Zero-shot dataset: Usually </a:t>
            </a:r>
            <a:r>
              <a:rPr lang="en-US" altLang="ko-KR" sz="2400" i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single word</a:t>
            </a: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(label)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69C93-B77A-B6AC-C33F-C840EAD791B0}"/>
              </a:ext>
            </a:extLst>
          </p:cNvPr>
          <p:cNvSpPr txBox="1"/>
          <p:nvPr/>
        </p:nvSpPr>
        <p:spPr>
          <a:xfrm>
            <a:off x="6807758" y="4220974"/>
            <a:ext cx="34817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 photo of a {label}.”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E6C7C5-56D5-CCEE-5CEC-30C3C738AD59}"/>
              </a:ext>
            </a:extLst>
          </p:cNvPr>
          <p:cNvSpPr txBox="1"/>
          <p:nvPr/>
        </p:nvSpPr>
        <p:spPr>
          <a:xfrm>
            <a:off x="2317819" y="4220974"/>
            <a:ext cx="1691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“{label}”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7C91FE2-04EA-FD86-DB8C-5F4197EB4762}"/>
              </a:ext>
            </a:extLst>
          </p:cNvPr>
          <p:cNvCxnSpPr/>
          <p:nvPr/>
        </p:nvCxnSpPr>
        <p:spPr>
          <a:xfrm>
            <a:off x="4349261" y="4513385"/>
            <a:ext cx="20867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72FC8E6-C3C0-31F2-18D5-4FB5A6FB438C}"/>
              </a:ext>
            </a:extLst>
          </p:cNvPr>
          <p:cNvSpPr txBox="1"/>
          <p:nvPr/>
        </p:nvSpPr>
        <p:spPr>
          <a:xfrm>
            <a:off x="4016408" y="5217556"/>
            <a:ext cx="2752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 1.3%↑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1D4C9C-DE6F-7BB6-7B49-509184BB44B1}"/>
              </a:ext>
            </a:extLst>
          </p:cNvPr>
          <p:cNvSpPr txBox="1"/>
          <p:nvPr/>
        </p:nvSpPr>
        <p:spPr>
          <a:xfrm>
            <a:off x="3743219" y="3347035"/>
            <a:ext cx="32987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Engineering</a:t>
            </a:r>
            <a:endParaRPr lang="ko-KR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5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675C4-C699-17BA-EDC9-FC5069D4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9DF06F83-8D1B-2A65-6989-8BFCFB3834D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FA62170-D30F-ADE0-DDE3-DD6C07874F43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BC9D40E-6894-70FE-3B36-EE0C92BF68BF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Engineering and </a:t>
            </a:r>
            <a:r>
              <a:rPr lang="en-US" altLang="ko-KR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Ensembling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9C14B-A4CC-F1A8-0902-33CB366E7397}"/>
              </a:ext>
            </a:extLst>
          </p:cNvPr>
          <p:cNvSpPr txBox="1"/>
          <p:nvPr/>
        </p:nvSpPr>
        <p:spPr>
          <a:xfrm>
            <a:off x="815591" y="1185710"/>
            <a:ext cx="10570866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Polysemy</a:t>
            </a:r>
          </a:p>
        </p:txBody>
      </p:sp>
      <p:pic>
        <p:nvPicPr>
          <p:cNvPr id="1026" name="Picture 2" descr="Boxer (dog breed) - Wikipedia">
            <a:extLst>
              <a:ext uri="{FF2B5EF4-FFF2-40B4-BE49-F238E27FC236}">
                <a16:creationId xmlns:a16="http://schemas.microsoft.com/office/drawing/2014/main" id="{82538724-CF2B-BFBB-7608-058CF215A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r="13377"/>
          <a:stretch/>
        </p:blipFill>
        <p:spPr bwMode="auto">
          <a:xfrm>
            <a:off x="2983525" y="2883234"/>
            <a:ext cx="2356337" cy="240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100 Greatest Pound for Pound Boxers Of All Time">
            <a:extLst>
              <a:ext uri="{FF2B5EF4-FFF2-40B4-BE49-F238E27FC236}">
                <a16:creationId xmlns:a16="http://schemas.microsoft.com/office/drawing/2014/main" id="{28D0B7E4-1CFE-F480-53D3-A20A3BACE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53" y="2711077"/>
            <a:ext cx="1824188" cy="274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C627B9-531A-BC6A-FCA8-C3A63C136157}"/>
              </a:ext>
            </a:extLst>
          </p:cNvPr>
          <p:cNvSpPr txBox="1"/>
          <p:nvPr/>
        </p:nvSpPr>
        <p:spPr>
          <a:xfrm>
            <a:off x="1674947" y="1945989"/>
            <a:ext cx="1926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Boxer</a:t>
            </a:r>
            <a:endParaRPr lang="ko-KR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E4EF75-BC7C-CF6A-F1F6-B4140AD2A663}"/>
              </a:ext>
            </a:extLst>
          </p:cNvPr>
          <p:cNvSpPr txBox="1"/>
          <p:nvPr/>
        </p:nvSpPr>
        <p:spPr>
          <a:xfrm>
            <a:off x="8867615" y="3391042"/>
            <a:ext cx="29375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 photo of a {label}, a type of pet.”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1C8F2-818F-2127-F1DC-507C763368CB}"/>
              </a:ext>
            </a:extLst>
          </p:cNvPr>
          <p:cNvSpPr txBox="1"/>
          <p:nvPr/>
        </p:nvSpPr>
        <p:spPr>
          <a:xfrm>
            <a:off x="6122908" y="3522784"/>
            <a:ext cx="1500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“{label}”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0D2A894-4397-0CEA-1C8F-6CF41FA15B31}"/>
              </a:ext>
            </a:extLst>
          </p:cNvPr>
          <p:cNvCxnSpPr>
            <a:cxnSpLocks/>
          </p:cNvCxnSpPr>
          <p:nvPr/>
        </p:nvCxnSpPr>
        <p:spPr>
          <a:xfrm>
            <a:off x="7737232" y="3753616"/>
            <a:ext cx="840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B18A768-946B-BBD4-21CB-8856FC62B6BA}"/>
              </a:ext>
            </a:extLst>
          </p:cNvPr>
          <p:cNvCxnSpPr/>
          <p:nvPr/>
        </p:nvCxnSpPr>
        <p:spPr>
          <a:xfrm>
            <a:off x="5791200" y="1992086"/>
            <a:ext cx="0" cy="3842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D442E9-382D-4052-8EB2-4CFE6BF33502}"/>
              </a:ext>
            </a:extLst>
          </p:cNvPr>
          <p:cNvSpPr txBox="1"/>
          <p:nvPr/>
        </p:nvSpPr>
        <p:spPr>
          <a:xfrm>
            <a:off x="6805452" y="2007544"/>
            <a:ext cx="42491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Customize prompt to each task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0E9DC2-FD6B-B229-A15C-3D482FB1E212}"/>
              </a:ext>
            </a:extLst>
          </p:cNvPr>
          <p:cNvSpPr txBox="1"/>
          <p:nvPr/>
        </p:nvSpPr>
        <p:spPr>
          <a:xfrm>
            <a:off x="7690340" y="2652401"/>
            <a:ext cx="23446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Oxford-IIIT Pets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0E1A9D-C3AA-0F2C-D8E0-C417168C70B0}"/>
              </a:ext>
            </a:extLst>
          </p:cNvPr>
          <p:cNvSpPr txBox="1"/>
          <p:nvPr/>
        </p:nvSpPr>
        <p:spPr>
          <a:xfrm>
            <a:off x="7318438" y="4544625"/>
            <a:ext cx="3736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Food101: a type of food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FGCV: a type of aircraft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OCR: add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‘’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Satellite: a satellite photo of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884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E791E-4A1D-306C-48BA-F551AEA8B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15165FFE-E589-4840-9F2A-EC8D8612BB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F2A6543-7514-AED2-D080-E5286606B1D0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C06E696-0D1D-22DD-E12E-FA47BA7CCEF0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Engineering and </a:t>
            </a:r>
            <a:r>
              <a:rPr lang="en-US" altLang="ko-KR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Ensembling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D83BB-F923-3079-1DFA-D9312D256D4E}"/>
              </a:ext>
            </a:extLst>
          </p:cNvPr>
          <p:cNvSpPr txBox="1"/>
          <p:nvPr/>
        </p:nvSpPr>
        <p:spPr>
          <a:xfrm>
            <a:off x="815591" y="1185710"/>
            <a:ext cx="10570866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Ensembling</a:t>
            </a:r>
            <a:endParaRPr lang="en-US" altLang="ko-KR" sz="24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Multiple zero-shot classifiers</a:t>
            </a:r>
            <a:b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Different context prompt</a:t>
            </a:r>
            <a:b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 photo of a big {label}”</a:t>
            </a:r>
            <a:b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 photo of a small {label}”</a:t>
            </a:r>
            <a:endParaRPr lang="en-US" altLang="ko-KR" sz="24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Over embedding space (Not probability space)</a:t>
            </a:r>
            <a:b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→ Enable caching of text embedding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3684F-4009-22AD-F3B8-B018ACA6FE95}"/>
              </a:ext>
            </a:extLst>
          </p:cNvPr>
          <p:cNvSpPr txBox="1"/>
          <p:nvPr/>
        </p:nvSpPr>
        <p:spPr>
          <a:xfrm>
            <a:off x="4454140" y="5538154"/>
            <a:ext cx="32937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 prompt ensemble</a:t>
            </a:r>
          </a:p>
          <a:p>
            <a:pPr algn="ctr"/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 3.5%↑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437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F1DAC-CE0F-FF59-783D-F24667BF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8420754F-0E3A-77F9-D173-A6CAAD5FB0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C81A17A-EE29-D1DB-4472-F0F56E338B3A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34CACC-72A9-D982-CA95-51330662A942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Engineering and </a:t>
            </a:r>
            <a:r>
              <a:rPr lang="en-US" altLang="ko-KR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Ensembling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E630E3-E760-D906-2DDD-FE20BF68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759" y="1441939"/>
            <a:ext cx="5382483" cy="500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7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25FEE-A45B-4093-4BE0-7D740EE83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3BAB27E1-847F-E846-8CF0-F48E9704FD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0AD8DD3-6806-2EA1-2323-B10C525D3A11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79C0BB1-3A4E-5A0D-32E7-6106558978C7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Zero-Shot CLIP Performance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4965F1-B597-5FCF-69D9-37438636F4BC}"/>
              </a:ext>
            </a:extLst>
          </p:cNvPr>
          <p:cNvSpPr txBox="1"/>
          <p:nvPr/>
        </p:nvSpPr>
        <p:spPr>
          <a:xfrm>
            <a:off x="4444092" y="1241906"/>
            <a:ext cx="3293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vs CLIP</a:t>
            </a:r>
            <a:endParaRPr lang="ko-KR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B936D3-EBFB-CA79-13F7-741CA297B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43" y="1765126"/>
            <a:ext cx="3797231" cy="49740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C7422A-9857-619E-8D84-9B97C40EDF9F}"/>
              </a:ext>
            </a:extLst>
          </p:cNvPr>
          <p:cNvSpPr txBox="1"/>
          <p:nvPr/>
        </p:nvSpPr>
        <p:spPr>
          <a:xfrm>
            <a:off x="5198874" y="1765126"/>
            <a:ext cx="640697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object classification</a:t>
            </a: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CIFAR10/100, STL10, PascalVOC2007</a:t>
            </a:r>
            <a:b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STL10 SOTA (99.3%)</a:t>
            </a:r>
          </a:p>
          <a:p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dataset</a:t>
            </a: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Kinetics700, UCF101</a:t>
            </a: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Verb visual concept, ImageNet (noun-centric)</a:t>
            </a:r>
          </a:p>
          <a:p>
            <a:endParaRPr lang="en-US" altLang="ko-K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Specialized/Complex/Abstract task</a:t>
            </a: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image classification: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EuroSAT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RESISC45</a:t>
            </a: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lymph node tumor detection: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PatchCamelyon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counting objects in synthetic scenes: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CLEVRCounts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self-driving: German traffic sign recognition (GTSRB), recognizing distance to the nearest car (KITTI Distance)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066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11462-5AA9-45E2-67FA-00DAE3CB6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798793E7-2443-D443-A2D5-28F2B95A7C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4BAD66E-7769-2555-64B3-F2DB05BCE5C5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D19F83-6C52-14B8-1A19-FB5773CC94D5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Zero-Shot CLIP Performance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77EA80-4407-F38B-3B1B-1B7957A19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989" y="1185710"/>
            <a:ext cx="4426299" cy="5581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4CFE05-3F8C-A060-240C-4958C5C8D4D0}"/>
              </a:ext>
            </a:extLst>
          </p:cNvPr>
          <p:cNvSpPr txBox="1"/>
          <p:nvPr/>
        </p:nvSpPr>
        <p:spPr>
          <a:xfrm>
            <a:off x="815591" y="1185710"/>
            <a:ext cx="10570866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Few shot performance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ResNet50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Self supervised (</a:t>
            </a:r>
            <a:r>
              <a:rPr lang="en-US" altLang="ko-KR" sz="24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BiT</a:t>
            </a: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-M, </a:t>
            </a:r>
            <a:r>
              <a:rPr lang="en-US" altLang="ko-KR" sz="24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SimCLR</a:t>
            </a: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CLIP (Supervised)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CEA5F7E-6C9C-7216-1F2A-7396C750DE40}"/>
              </a:ext>
            </a:extLst>
          </p:cNvPr>
          <p:cNvSpPr/>
          <p:nvPr/>
        </p:nvSpPr>
        <p:spPr>
          <a:xfrm>
            <a:off x="6729046" y="1805354"/>
            <a:ext cx="879231" cy="5978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A123807-647F-7F91-A6C7-6FEC7257D0DD}"/>
              </a:ext>
            </a:extLst>
          </p:cNvPr>
          <p:cNvSpPr/>
          <p:nvPr/>
        </p:nvSpPr>
        <p:spPr>
          <a:xfrm>
            <a:off x="7620000" y="2098431"/>
            <a:ext cx="398585" cy="3148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087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17199-D0E1-0709-EF23-1F9A1F0A3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02E3FC-A915-DE23-3039-14140001FC28}"/>
              </a:ext>
            </a:extLst>
          </p:cNvPr>
          <p:cNvSpPr txBox="1"/>
          <p:nvPr/>
        </p:nvSpPr>
        <p:spPr>
          <a:xfrm>
            <a:off x="815591" y="1185710"/>
            <a:ext cx="10570866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Zero-shot CLIP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Generated via natural language </a:t>
            </a:r>
            <a:b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→ Allows for visual concepts to be </a:t>
            </a:r>
            <a:r>
              <a:rPr lang="en-US" altLang="ko-KR" sz="2400" i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directly</a:t>
            </a: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specified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Supervised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Linear probing: N-shot → train with N x class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Model infer concepts </a:t>
            </a:r>
            <a:r>
              <a:rPr lang="en-US" altLang="ko-KR" sz="2400" i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indirectly</a:t>
            </a:r>
            <a:endParaRPr lang="en-US" altLang="ko-KR" sz="24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Context-less example-based learning</a:t>
            </a:r>
            <a:b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Many different hypotheses can be consistent</a:t>
            </a:r>
            <a:b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(Especially in one-shot)</a:t>
            </a:r>
          </a:p>
        </p:txBody>
      </p:sp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C8152AAC-362A-472E-7AB0-9F0488BBA81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3B013E-2E94-06C5-F904-81D3D0C11325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1398BB-ECF2-32F0-50FF-9D43174D5C3D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Zero-Shot CLIP Performance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A4D6921-0052-E8A1-5876-570B8244CF78}"/>
              </a:ext>
            </a:extLst>
          </p:cNvPr>
          <p:cNvGrpSpPr/>
          <p:nvPr/>
        </p:nvGrpSpPr>
        <p:grpSpPr>
          <a:xfrm>
            <a:off x="7824316" y="1414698"/>
            <a:ext cx="4121499" cy="4927483"/>
            <a:chOff x="6162989" y="1185710"/>
            <a:chExt cx="4426299" cy="55817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996E93B-4D6A-B965-3296-5F4BF0ABC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2989" y="1185710"/>
              <a:ext cx="4426299" cy="5581725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9B32CF1-90FA-CFE3-F208-EDB11B157918}"/>
                </a:ext>
              </a:extLst>
            </p:cNvPr>
            <p:cNvSpPr/>
            <p:nvPr/>
          </p:nvSpPr>
          <p:spPr>
            <a:xfrm>
              <a:off x="6729046" y="1805354"/>
              <a:ext cx="879231" cy="59787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BE09ECD-ABA8-1580-F08A-6E424C651A48}"/>
                </a:ext>
              </a:extLst>
            </p:cNvPr>
            <p:cNvSpPr/>
            <p:nvPr/>
          </p:nvSpPr>
          <p:spPr>
            <a:xfrm>
              <a:off x="7620000" y="2098431"/>
              <a:ext cx="398585" cy="3148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8975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3B4C9520-D89D-DA29-CFAD-FBB9E8D4D2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EA512A8-1F5C-8CD3-A4FA-34C81158795D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460C5D1-0214-5B87-FED3-D3AA704FC649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Introduction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3276C-A066-89B3-A257-BFF634CC0A27}"/>
              </a:ext>
            </a:extLst>
          </p:cNvPr>
          <p:cNvSpPr txBox="1"/>
          <p:nvPr/>
        </p:nvSpPr>
        <p:spPr>
          <a:xfrm>
            <a:off x="815591" y="1185710"/>
            <a:ext cx="10570866" cy="4539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Pretraining in NLP</a:t>
            </a: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autoregressive, masked language modeling</a:t>
            </a: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GTP-1, GPT-2, GTP-3, T5, …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zero-shot transfer to downstream dataset → task-agnostic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Text-to-Text: </a:t>
            </a:r>
            <a:r>
              <a:rPr lang="en-US" altLang="ko-KR" sz="28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Require little to no dataset!</a:t>
            </a: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endParaRPr lang="en-US" altLang="ko-KR" sz="28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hapter 9 Transfer Learning for NLP II | Modern Approaches in Natural  Language Processing">
            <a:extLst>
              <a:ext uri="{FF2B5EF4-FFF2-40B4-BE49-F238E27FC236}">
                <a16:creationId xmlns:a16="http://schemas.microsoft.com/office/drawing/2014/main" id="{3C9B76F7-B3F6-CA9D-FC46-D8368F46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235" y="1417412"/>
            <a:ext cx="3860152" cy="18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255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CE2A7-9E21-E6FC-A0AA-35C7B1A03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02CFFB-CC68-6F1F-77FF-6B528AF688D0}"/>
              </a:ext>
            </a:extLst>
          </p:cNvPr>
          <p:cNvSpPr txBox="1"/>
          <p:nvPr/>
        </p:nvSpPr>
        <p:spPr>
          <a:xfrm>
            <a:off x="815591" y="1185710"/>
            <a:ext cx="10570866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Zero-shot classifier as prior for few-shot?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L2 normalization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Hyperparameter optimization: Regularization large value</a:t>
            </a:r>
            <a:b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(few-shot ≈ zero-shot)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Future work: Combining Few-shot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928C6E2E-693C-D192-A727-BB239A0CD7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77A6819-6A79-0BE1-55F6-48BC99316778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55CF5CA-328A-557A-AA09-11540BB82CA9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Zero-Shot CLIP Performance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950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542D6-27E1-A6A3-395F-EBBD981B6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68CF66-33B9-6256-BAE1-0A5DB9A167A3}"/>
              </a:ext>
            </a:extLst>
          </p:cNvPr>
          <p:cNvSpPr txBox="1"/>
          <p:nvPr/>
        </p:nvSpPr>
        <p:spPr>
          <a:xfrm>
            <a:off x="815591" y="1185710"/>
            <a:ext cx="10570866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Zero-shot CLIP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Generated via natural language </a:t>
            </a:r>
            <a:b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→ Allows for visual concepts to be </a:t>
            </a:r>
            <a:r>
              <a:rPr lang="en-US" altLang="ko-KR" sz="2400" i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directly</a:t>
            </a: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specified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Supervised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Linear probing: N-shot → train with N x class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Model infer concepts </a:t>
            </a:r>
            <a:r>
              <a:rPr lang="en-US" altLang="ko-KR" sz="2400" i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indirectly</a:t>
            </a:r>
            <a:endParaRPr lang="en-US" altLang="ko-KR" sz="24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Context-less example-based learning</a:t>
            </a:r>
            <a:b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Many different hypotheses can be consistent</a:t>
            </a:r>
            <a:b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(Especially in one-shot)</a:t>
            </a:r>
          </a:p>
        </p:txBody>
      </p:sp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05F34475-C822-654D-6087-5A7A981A33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98A6518-213D-BA00-870F-BAB9C2CF99C8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047459-3C50-31CB-D727-64D663A1BC6F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Zero-Shot CLIP Performance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34B419-720E-E74E-A4FE-3FDB40BD4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316" y="1414698"/>
            <a:ext cx="4121499" cy="492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75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5CC7D-0BB2-AC9C-0C14-CE3E40D79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0D64B9-61FF-DCCB-BCB7-1982E1BC6E88}"/>
              </a:ext>
            </a:extLst>
          </p:cNvPr>
          <p:cNvSpPr txBox="1"/>
          <p:nvPr/>
        </p:nvSpPr>
        <p:spPr>
          <a:xfrm>
            <a:off x="2967613" y="1185710"/>
            <a:ext cx="6256774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CLIP: zero-shot / fully supervised classifiers</a:t>
            </a:r>
          </a:p>
          <a:p>
            <a:pPr algn="ctr">
              <a:lnSpc>
                <a:spcPct val="150000"/>
              </a:lnSpc>
            </a:pPr>
            <a:endParaRPr lang="en-US" altLang="ko-KR" sz="2400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457303EB-C3B9-94A5-3C24-AE2E27221C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6A350-E5E4-7BE0-0D92-A555D0A67C2C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55CE60-C9ED-F37F-F2FF-76B115E86E9B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Zero-Shot CLIP Performance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62E1E9-3922-7163-34A1-4F92CB91F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092" y="1752692"/>
            <a:ext cx="4337539" cy="49054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1ACF42-F6E1-3736-247A-B5F904B7630A}"/>
              </a:ext>
            </a:extLst>
          </p:cNvPr>
          <p:cNvSpPr txBox="1"/>
          <p:nvPr/>
        </p:nvSpPr>
        <p:spPr>
          <a:xfrm>
            <a:off x="2168569" y="2259454"/>
            <a:ext cx="1977642" cy="342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0.82 (p-value &lt; 10−6)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E1A33-BDFC-2069-0BAE-B61E1BA2A051}"/>
              </a:ext>
            </a:extLst>
          </p:cNvPr>
          <p:cNvSpPr txBox="1"/>
          <p:nvPr/>
        </p:nvSpPr>
        <p:spPr>
          <a:xfrm>
            <a:off x="6822831" y="1976718"/>
            <a:ext cx="5210687" cy="35394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≈ Few-shot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STL10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Food101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OxfordPets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Caltech101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model accuracy &gt; 90%</a:t>
            </a:r>
          </a:p>
          <a:p>
            <a:r>
              <a:rPr lang="en-US" altLang="ko-KR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→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zero-shot CLIP may be more effective at tasks where its underlying representations are also high quality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575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488EB-3C32-C020-5CFA-09019B6AA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877BBE-8429-8044-053E-1DF823EE061F}"/>
              </a:ext>
            </a:extLst>
          </p:cNvPr>
          <p:cNvSpPr txBox="1"/>
          <p:nvPr/>
        </p:nvSpPr>
        <p:spPr>
          <a:xfrm>
            <a:off x="815591" y="1185710"/>
            <a:ext cx="10570866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How to evaluate the quality of representation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Linear probing: Fitting a linear classifier to the feature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Fine-tuning: Measure performance after end-to-end fine-tuning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→ </a:t>
            </a:r>
            <a:r>
              <a:rPr lang="en-US" altLang="ko-KR" sz="24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Linear probing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Task/dataset-agnostic pretraining</a:t>
            </a:r>
            <a:r>
              <a:rPr lang="ko-KR" alt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purpose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Fine-tuning: Can mask failure of generalization (adapt to dataset)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Linear classifier: Less flexible, minimal hyperparameter tuning, standardized</a:t>
            </a:r>
          </a:p>
        </p:txBody>
      </p:sp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B719B412-5BC5-C785-3412-A6AF8D5C14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3B896AF-C520-9C4D-CAF4-6DD5D80F1299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662B9F-8FAE-79E7-631A-BCAF3231A5A2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Learning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750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B2FD2-12DE-6942-66CD-4AC9D3D0D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B3EFA49E-15E2-F494-6B62-0EE63EFFCAD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B27C45-5A69-F38D-96A7-6E38EBF68045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B3BB731-DDB5-EFFD-15C6-93B7B71F03E1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Learning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C3831A-0C8C-E3C1-6853-CED368AD3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989" y="1300521"/>
            <a:ext cx="8040023" cy="51002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43B31A-DB06-480F-00DB-F54A6B12C74A}"/>
              </a:ext>
            </a:extLst>
          </p:cNvPr>
          <p:cNvSpPr txBox="1"/>
          <p:nvPr/>
        </p:nvSpPr>
        <p:spPr>
          <a:xfrm>
            <a:off x="8683953" y="5785245"/>
            <a:ext cx="1265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ImageNet-21K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7E32A-8280-2474-4124-C7ADDA97291A}"/>
              </a:ext>
            </a:extLst>
          </p:cNvPr>
          <p:cNvSpPr txBox="1"/>
          <p:nvPr/>
        </p:nvSpPr>
        <p:spPr>
          <a:xfrm>
            <a:off x="8675579" y="6117956"/>
            <a:ext cx="1265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ImageNet-1K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BCE9C98-8937-F639-9BCA-F4FADCEFED7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276492" y="5868219"/>
            <a:ext cx="407461" cy="7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5FA3F34-4EAF-6251-794D-F72A092A1D0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268118" y="6082498"/>
            <a:ext cx="407461" cy="18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C56B50-310B-9B61-3B30-064DE73C57DB}"/>
              </a:ext>
            </a:extLst>
          </p:cNvPr>
          <p:cNvSpPr/>
          <p:nvPr/>
        </p:nvSpPr>
        <p:spPr>
          <a:xfrm>
            <a:off x="3329354" y="5591908"/>
            <a:ext cx="1265088" cy="347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11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12E15-3077-73DE-F627-076894EB3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7833F5-E504-A1C2-BCF9-C64F055A6BB7}"/>
              </a:ext>
            </a:extLst>
          </p:cNvPr>
          <p:cNvSpPr txBox="1"/>
          <p:nvPr/>
        </p:nvSpPr>
        <p:spPr>
          <a:xfrm>
            <a:off x="815591" y="1185710"/>
            <a:ext cx="10570866" cy="22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Deep learning models: lower performance on new dataset</a:t>
            </a:r>
            <a:b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→ Good at finding patterns in training dataset, Poor at other distribution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Zero-shot</a:t>
            </a:r>
            <a:r>
              <a:rPr lang="ko-KR" alt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model:</a:t>
            </a:r>
            <a:r>
              <a:rPr lang="ko-KR" alt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Expected</a:t>
            </a:r>
            <a:r>
              <a:rPr lang="ko-KR" alt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to</a:t>
            </a:r>
            <a:r>
              <a:rPr lang="ko-KR" alt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be</a:t>
            </a:r>
            <a:r>
              <a:rPr lang="ko-KR" alt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more</a:t>
            </a:r>
            <a:r>
              <a:rPr lang="ko-KR" alt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robust</a:t>
            </a:r>
            <a:r>
              <a:rPr lang="ko-KR" altLang="en-US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(Not trained on specific distribution)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445BD930-77B8-02B9-B427-8CABB631FA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1B993B-10F0-E97A-59EB-D29A3750A361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D74F9C2-9042-A441-157A-90657517972D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 to natural distribution shift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A93A82-1DDC-EC8A-3557-93F9E9C28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912" y="3025512"/>
            <a:ext cx="3526177" cy="366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14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191BB-1EBC-7F03-C725-1280426F2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DC8A50B5-1DAD-4B35-4998-F547A21D56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0651A8E-5151-789C-3017-FAD6550D8DFA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A92C42-1989-9E82-B9F7-B6A36BD57983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 to natural distribution shift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18F2A6-31D7-745B-9331-E4A58A9E6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14" y="1348559"/>
            <a:ext cx="8427373" cy="51526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5B7E5E-E540-E496-ED3D-9830F3E09F95}"/>
              </a:ext>
            </a:extLst>
          </p:cNvPr>
          <p:cNvSpPr txBox="1"/>
          <p:nvPr/>
        </p:nvSpPr>
        <p:spPr>
          <a:xfrm>
            <a:off x="10153331" y="1606844"/>
            <a:ext cx="2051538" cy="378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ViT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-L/14@336px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8D6A09-86C4-1E9D-7611-92F0E9FD4E86}"/>
              </a:ext>
            </a:extLst>
          </p:cNvPr>
          <p:cNvSpPr/>
          <p:nvPr/>
        </p:nvSpPr>
        <p:spPr>
          <a:xfrm>
            <a:off x="7748954" y="5709138"/>
            <a:ext cx="2404377" cy="5509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71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AD9FA-233E-7B85-5804-A4C3CDAD9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5ED35D-B061-BBF1-AC3A-EE18AE385445}"/>
              </a:ext>
            </a:extLst>
          </p:cNvPr>
          <p:cNvSpPr txBox="1"/>
          <p:nvPr/>
        </p:nvSpPr>
        <p:spPr>
          <a:xfrm>
            <a:off x="815591" y="1185710"/>
            <a:ext cx="10570866" cy="22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Human vs CLIP: zero-shot/few-shot performance</a:t>
            </a:r>
            <a:b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→ Analyze task difficulty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Oxford IIT Pets dataset (5 human, 3669 image, 37 cat/dog breed)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0915BBD6-9B0E-8D2A-9F32-848776FF7C3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4CAD14-014B-0338-6BB3-18FB7B80A77B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92E3AAE-798A-CDBE-463E-276852AD69E5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to Human Performance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5E7F09-AF11-4C47-A3C3-B2F09E103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159" y="3168096"/>
            <a:ext cx="6151359" cy="20091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9C23BC-FDEB-9AFB-5833-E48E598AE3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6207" b="1151"/>
          <a:stretch/>
        </p:blipFill>
        <p:spPr>
          <a:xfrm>
            <a:off x="269448" y="3303946"/>
            <a:ext cx="5329066" cy="2557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AE888D-0D4E-3496-907D-375F73C4F653}"/>
              </a:ext>
            </a:extLst>
          </p:cNvPr>
          <p:cNvSpPr txBox="1"/>
          <p:nvPr/>
        </p:nvSpPr>
        <p:spPr>
          <a:xfrm>
            <a:off x="6101023" y="5177245"/>
            <a:ext cx="511796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</a:t>
            </a:r>
            <a:r>
              <a:rPr lang="ko-KR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one-shot: 54%</a:t>
            </a:r>
            <a:r>
              <a:rPr lang="en-US" altLang="ko-KR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→76%</a:t>
            </a:r>
          </a:p>
          <a:p>
            <a:r>
              <a:rPr lang="en-US" altLang="ko-KR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Human two-shot: minimal gain</a:t>
            </a:r>
          </a:p>
          <a:p>
            <a:r>
              <a:rPr lang="en-US" altLang="ko-KR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“Humans know what they don’t know”</a:t>
            </a:r>
          </a:p>
          <a:p>
            <a:r>
              <a:rPr lang="en-US" altLang="ko-KR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≠ CLIP</a:t>
            </a:r>
            <a:r>
              <a:rPr lang="ko-KR" altLang="en-US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few-shot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287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F21F3-E38A-6D4D-E490-F6C0A6A33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CE07ED-F258-4879-A6A4-D7BA46A568BF}"/>
              </a:ext>
            </a:extLst>
          </p:cNvPr>
          <p:cNvSpPr txBox="1"/>
          <p:nvPr/>
        </p:nvSpPr>
        <p:spPr>
          <a:xfrm>
            <a:off x="815591" y="1185710"/>
            <a:ext cx="10570866" cy="5185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Zero-shot performance (1000x compute for SOTA)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Still weak in several tasks</a:t>
            </a: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Fine-grained classification: Car model, Flower species, aircraft</a:t>
            </a: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Abstract/systematic: Counting the number of objects in an image</a:t>
            </a: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Novel tasks not included in pre-training dataset: distance to the nearest car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Still generalize poorly: MNIST (88% ??!! &lt; pixel</a:t>
            </a:r>
            <a:r>
              <a:rPr lang="ko-KR" altLang="en-US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logistic regression)</a:t>
            </a: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Not robust, hoping data inclusion in pre-training dataset</a:t>
            </a:r>
          </a:p>
        </p:txBody>
      </p:sp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787E1B99-6B3E-8C87-E5FE-2A063C6740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7F08A2E-3D78-31D1-2303-471E43289EF4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B89013-2FBC-9703-A2AE-95C9336C4EE9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138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86E86-49E9-A6EB-939A-1386A193D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FAE871-FDE4-3CF3-AF1D-F143F6F32F7C}"/>
              </a:ext>
            </a:extLst>
          </p:cNvPr>
          <p:cNvSpPr txBox="1"/>
          <p:nvPr/>
        </p:nvSpPr>
        <p:spPr>
          <a:xfrm>
            <a:off x="815591" y="1185710"/>
            <a:ext cx="10570866" cy="3892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Zero-shot not flexible: Still required to choose from labels </a:t>
            </a: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(≠ Open captioning)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Not computationally efficient: Scaling instead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Not “truly” zero-shot: Repeatedly used benchmark score for development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Social bias</a:t>
            </a:r>
          </a:p>
        </p:txBody>
      </p:sp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0A35B87B-EDC9-F490-11DE-1BA3D48CF4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902A01C-2F2F-09B3-A5B5-720AE27C244E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1FDFFB-4EAF-200E-A815-A0AD7FC1F174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75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4919A-DED0-CF43-4C2C-02D8C5D1B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BFD1E36C-9F3D-CFB4-DE46-46E9BA551E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B839B59-5286-908C-397A-F44D37FAF5DC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BBBB24-C90E-74A8-1087-6FE8B434A5F8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Introduction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10EF6-7926-10B4-AF60-E62077A845F8}"/>
              </a:ext>
            </a:extLst>
          </p:cNvPr>
          <p:cNvSpPr txBox="1"/>
          <p:nvPr/>
        </p:nvSpPr>
        <p:spPr>
          <a:xfrm>
            <a:off x="815591" y="1185710"/>
            <a:ext cx="10570866" cy="195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Text: Web-scale collection &gt; High quality, Crowd-labeled dataset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Vision:</a:t>
            </a:r>
            <a:r>
              <a:rPr lang="ko-KR" altLang="en-US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Pre-train on Crowd labeled dataset (e.g., ImageNet)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906AA6-FC2F-A640-E627-9015EC0A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811" y="2856428"/>
            <a:ext cx="5585210" cy="2815862"/>
          </a:xfrm>
          <a:prstGeom prst="rect">
            <a:avLst/>
          </a:prstGeom>
        </p:spPr>
      </p:pic>
      <p:pic>
        <p:nvPicPr>
          <p:cNvPr id="5" name="Picture 2" descr="Prepare the ImageNet dataset — gluoncv 0.11.0 documentation">
            <a:extLst>
              <a:ext uri="{FF2B5EF4-FFF2-40B4-BE49-F238E27FC236}">
                <a16:creationId xmlns:a16="http://schemas.microsoft.com/office/drawing/2014/main" id="{F3108C0C-5CAA-1A05-8A58-C723871C3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79" y="3201263"/>
            <a:ext cx="5315478" cy="212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630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443E9-A2BF-259D-30F0-53DFEBEE5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C3255D59-F569-2542-F3EA-91539442212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9D6F9C8-9FF3-FEC4-A6FB-AAA45D2C2EA2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18084B-3F58-DDB7-81CB-C3951EA3C0FF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to Human Performance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03D0BD-ECB9-0137-6740-580CEBCD0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601" y="1471282"/>
            <a:ext cx="5534799" cy="51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18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4B029-4D66-5C81-A408-0919CBADA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ko-KR" alt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oogle Shape;88;p14">
            <a:extLst>
              <a:ext uri="{FF2B5EF4-FFF2-40B4-BE49-F238E27FC236}">
                <a16:creationId xmlns:a16="http://schemas.microsoft.com/office/drawing/2014/main" id="{7CA347F8-5CDD-77F4-198D-9E02D6C00C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305" y="157252"/>
            <a:ext cx="2848836" cy="780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9;p14" descr="표지판이(가) 표시된 사진&#10;&#10;자동 생성된 설명">
            <a:extLst>
              <a:ext uri="{FF2B5EF4-FFF2-40B4-BE49-F238E27FC236}">
                <a16:creationId xmlns:a16="http://schemas.microsoft.com/office/drawing/2014/main" id="{7E3A990B-1CCF-4B0A-CC96-D6CBED3E7E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70316" y="96252"/>
            <a:ext cx="907380" cy="937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058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264B8-BB0F-13B6-16D1-C5BF5B759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7B69A48A-0DB1-6ECB-9EC1-0F883BADBF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F713D53-B11E-33D4-419C-075E675DC44E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0691EA-193A-1F82-6BF5-2F11F5FC003C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Introduction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1BCDB-6B5F-55A0-1365-2FEB24D7EF7D}"/>
              </a:ext>
            </a:extLst>
          </p:cNvPr>
          <p:cNvSpPr txBox="1"/>
          <p:nvPr/>
        </p:nvSpPr>
        <p:spPr>
          <a:xfrm>
            <a:off x="827314" y="1185710"/>
            <a:ext cx="10570866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Previous works: Learning image representation from text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2AC300-A381-62C7-2311-40A4EF28A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308" y="2130468"/>
            <a:ext cx="3648967" cy="1908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859C55-DD2C-5ED2-39EB-56E49EA641C0}"/>
              </a:ext>
            </a:extLst>
          </p:cNvPr>
          <p:cNvSpPr txBox="1"/>
          <p:nvPr/>
        </p:nvSpPr>
        <p:spPr>
          <a:xfrm>
            <a:off x="2780110" y="4051061"/>
            <a:ext cx="1458618" cy="36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VirTex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6F63467-7C27-5310-1A01-C853507E4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518" y="2159038"/>
            <a:ext cx="3979080" cy="19975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53A17D-1355-2730-0F25-153ED50C4E6E}"/>
              </a:ext>
            </a:extLst>
          </p:cNvPr>
          <p:cNvSpPr txBox="1"/>
          <p:nvPr/>
        </p:nvSpPr>
        <p:spPr>
          <a:xfrm>
            <a:off x="7796749" y="4144845"/>
            <a:ext cx="1458618" cy="36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ICMLM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2D903D1-3FCF-DEEE-B58F-6159531BD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7765" y="4659678"/>
            <a:ext cx="4696469" cy="15989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8670E9-2A99-9D7D-1B6F-2C19A1B50E0B}"/>
              </a:ext>
            </a:extLst>
          </p:cNvPr>
          <p:cNvSpPr txBox="1"/>
          <p:nvPr/>
        </p:nvSpPr>
        <p:spPr>
          <a:xfrm>
            <a:off x="4959765" y="6209752"/>
            <a:ext cx="1458618" cy="36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ConVIRT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77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FDBEE-5C56-F5A2-7207-455DEB60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DE7E6E85-5B70-C371-1FFB-6205F906072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26886B4-3FE4-6342-E27E-2598D3F75643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49D0A8-F813-18AE-BD24-E375653FF860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Introduction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850FF-29D5-BA39-FC69-5D09F27B1C03}"/>
              </a:ext>
            </a:extLst>
          </p:cNvPr>
          <p:cNvSpPr txBox="1"/>
          <p:nvPr/>
        </p:nvSpPr>
        <p:spPr>
          <a:xfrm>
            <a:off x="827314" y="1185710"/>
            <a:ext cx="10570866" cy="195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Previous works: weakly supervised models for vision</a:t>
            </a: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endParaRPr lang="en-US" altLang="ko-KR" sz="28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D68DA0-9F83-A115-7BE8-36B86A2532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444"/>
          <a:stretch/>
        </p:blipFill>
        <p:spPr>
          <a:xfrm>
            <a:off x="1258207" y="2707171"/>
            <a:ext cx="4583723" cy="25950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53124D-5473-C8A3-6F6F-4C948438AB20}"/>
              </a:ext>
            </a:extLst>
          </p:cNvPr>
          <p:cNvSpPr txBox="1"/>
          <p:nvPr/>
        </p:nvSpPr>
        <p:spPr>
          <a:xfrm>
            <a:off x="1258207" y="5529951"/>
            <a:ext cx="4583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Pretrain with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Instagram hashtag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2A8119-F63D-3435-AB84-0A8F3BCC8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231" y="2563332"/>
            <a:ext cx="4271562" cy="27735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9990C1-EF93-8859-DD63-34CA37132561}"/>
              </a:ext>
            </a:extLst>
          </p:cNvPr>
          <p:cNvSpPr txBox="1"/>
          <p:nvPr/>
        </p:nvSpPr>
        <p:spPr>
          <a:xfrm>
            <a:off x="6236677" y="5550055"/>
            <a:ext cx="482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Transfer (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JFT dataset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(Noisy Label)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601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BDCC8-2F12-5206-8EBB-B3043583C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C8F30EFC-0E4A-28A1-E935-E6DB6F295E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C9DDCF8-43AE-4CE3-0CED-407F2F90A9B0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1A89EA-6CCF-6D34-C32D-2AA0D966985B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Introduction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B2E7BD-DF3C-CAED-48BF-5384C55241FD}"/>
              </a:ext>
            </a:extLst>
          </p:cNvPr>
          <p:cNvSpPr txBox="1"/>
          <p:nvPr/>
        </p:nvSpPr>
        <p:spPr>
          <a:xfrm>
            <a:off x="827314" y="1185710"/>
            <a:ext cx="10570866" cy="5185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Zero-shot capability</a:t>
            </a: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Supervised (1000, 18291 class with </a:t>
            </a:r>
            <a:r>
              <a:rPr lang="en-US" altLang="ko-KR" sz="28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softmax</a:t>
            </a: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) vs Natural Language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Scale</a:t>
            </a: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Weak supervised model: Accelerator years, Billion images</a:t>
            </a: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8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VirTex</a:t>
            </a: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, ICMLM, </a:t>
            </a:r>
            <a:r>
              <a:rPr lang="en-US" altLang="ko-KR" sz="28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ConVIRT</a:t>
            </a: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Accelerator days, 100,000 images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Dataset</a:t>
            </a: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(400M image-text pair)</a:t>
            </a: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8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CLIP</a:t>
            </a: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(simplified version of </a:t>
            </a:r>
            <a:r>
              <a:rPr lang="en-US" altLang="ko-KR" sz="28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ConVIRT</a:t>
            </a: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8860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4DBC7-3718-7395-C19D-EA1FA5AAC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FAD00373-8FA5-C84B-7592-C63980C6E91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7CDE88-4B16-405D-C3F9-34C27CCE3451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3AAD71-314F-DDE9-2161-16D0E59059FC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Natural Language Supervision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430A89-E76A-740C-358F-703F8D7A7136}"/>
              </a:ext>
            </a:extLst>
          </p:cNvPr>
          <p:cNvSpPr txBox="1"/>
          <p:nvPr/>
        </p:nvSpPr>
        <p:spPr>
          <a:xfrm>
            <a:off x="815591" y="1185710"/>
            <a:ext cx="10570866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Natural Language as learning signal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topic model, n-gram → deep representation learning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Easy to scale: Does not require “Gold Label”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Zero-shot Transfer: Connects representation to language</a:t>
            </a:r>
          </a:p>
        </p:txBody>
      </p:sp>
    </p:spTree>
    <p:extLst>
      <p:ext uri="{BB962C8B-B14F-4D97-AF65-F5344CB8AC3E}">
        <p14:creationId xmlns:p14="http://schemas.microsoft.com/office/powerpoint/2010/main" val="2306937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FB6F1-D8FF-F6DB-55C0-75857B919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8;p14">
            <a:extLst>
              <a:ext uri="{FF2B5EF4-FFF2-40B4-BE49-F238E27FC236}">
                <a16:creationId xmlns:a16="http://schemas.microsoft.com/office/drawing/2014/main" id="{2766BEE3-915A-39F8-480F-16E18083233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9512" y="356757"/>
            <a:ext cx="1744006" cy="477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E4F98BF-6427-97E2-A530-C49D4D91B977}"/>
              </a:ext>
            </a:extLst>
          </p:cNvPr>
          <p:cNvCxnSpPr>
            <a:cxnSpLocks/>
          </p:cNvCxnSpPr>
          <p:nvPr/>
        </p:nvCxnSpPr>
        <p:spPr>
          <a:xfrm>
            <a:off x="805543" y="1175652"/>
            <a:ext cx="1058091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AC7187-05E0-41E6-0160-8CC4F7DCEB7C}"/>
              </a:ext>
            </a:extLst>
          </p:cNvPr>
          <p:cNvSpPr txBox="1"/>
          <p:nvPr/>
        </p:nvSpPr>
        <p:spPr>
          <a:xfrm>
            <a:off x="795495" y="281343"/>
            <a:ext cx="10590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Creating a Sufficiently Large Dataset</a:t>
            </a:r>
            <a:endParaRPr lang="ko-KR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72774-5A6B-E343-FA28-76AA7AD0B188}"/>
              </a:ext>
            </a:extLst>
          </p:cNvPr>
          <p:cNvSpPr txBox="1"/>
          <p:nvPr/>
        </p:nvSpPr>
        <p:spPr>
          <a:xfrm>
            <a:off x="815591" y="1185710"/>
            <a:ext cx="10570866" cy="5185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Existing Dataset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MS-COCO, Visual Genome</a:t>
            </a: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High quality crowd labeled dataset</a:t>
            </a: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- 100,000 photos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YFCC100M</a:t>
            </a: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- 100 million photos, low quality metadata</a:t>
            </a: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Automatic generated titles (e.g., 201607156_113957.jpg)</a:t>
            </a:r>
            <a:b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altLang="ko-KR" sz="28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 Natural language title: 15 million photos (≈ImageNet)</a:t>
            </a:r>
          </a:p>
        </p:txBody>
      </p:sp>
    </p:spTree>
    <p:extLst>
      <p:ext uri="{BB962C8B-B14F-4D97-AF65-F5344CB8AC3E}">
        <p14:creationId xmlns:p14="http://schemas.microsoft.com/office/powerpoint/2010/main" val="1606660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2414</TotalTime>
  <Words>3630</Words>
  <Application>Microsoft Office PowerPoint</Application>
  <PresentationFormat>와이드스크린</PresentationFormat>
  <Paragraphs>415</Paragraphs>
  <Slides>41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Cambria Math</vt:lpstr>
      <vt:lpstr>Times New Roman</vt:lpstr>
      <vt:lpstr>맑은 고딕</vt:lpstr>
      <vt:lpstr>Arial</vt:lpstr>
      <vt:lpstr>Office 테마</vt:lpstr>
      <vt:lpstr>CLIP  (Contrastive Language-Image Pretraining)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진영 서</dc:creator>
  <cp:lastModifiedBy>진영 서</cp:lastModifiedBy>
  <cp:revision>785</cp:revision>
  <dcterms:created xsi:type="dcterms:W3CDTF">2024-10-21T03:27:10Z</dcterms:created>
  <dcterms:modified xsi:type="dcterms:W3CDTF">2025-04-23T03:56:25Z</dcterms:modified>
</cp:coreProperties>
</file>